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384175" y="228600"/>
          <a:ext cx="987425" cy="979488"/>
        </p:xfrm>
        <a:graphic>
          <a:graphicData uri="http://schemas.openxmlformats.org/presentationml/2006/ole">
            <p:oleObj spid="_x0000_s4098" name="Document" r:id="rId3" imgW="547633" imgH="553284" progId="Word.Document.12">
              <p:embed/>
            </p:oleObj>
          </a:graphicData>
        </a:graphic>
      </p:graphicFrame>
      <p:sp>
        <p:nvSpPr>
          <p:cNvPr id="7" name="Rectangle 6"/>
          <p:cNvSpPr/>
          <p:nvPr/>
        </p:nvSpPr>
        <p:spPr>
          <a:xfrm>
            <a:off x="685800" y="4724400"/>
            <a:ext cx="7848600" cy="1881734"/>
          </a:xfrm>
          <a:prstGeom prst="rect">
            <a:avLst/>
          </a:prstGeom>
        </p:spPr>
        <p:txBody>
          <a:bodyPr wrap="square">
            <a:spAutoFit/>
          </a:bodyPr>
          <a:lstStyle/>
          <a:p>
            <a:pPr algn="ctr">
              <a:lnSpc>
                <a:spcPct val="150000"/>
              </a:lnSpc>
            </a:pPr>
            <a:r>
              <a:rPr lang="en-IN" sz="3200" b="1" dirty="0" err="1" smtClean="0"/>
              <a:t>Kundaria</a:t>
            </a:r>
            <a:r>
              <a:rPr lang="en-IN" sz="3200" b="1" dirty="0" smtClean="0"/>
              <a:t> Cancer Prevention Foundation</a:t>
            </a:r>
            <a:r>
              <a:rPr lang="gu-IN" sz="3200" b="1" dirty="0" smtClean="0"/>
              <a:t> </a:t>
            </a:r>
            <a:r>
              <a:rPr lang="en-IN" sz="3200" b="1" dirty="0" smtClean="0"/>
              <a:t/>
            </a:r>
            <a:br>
              <a:rPr lang="en-IN" sz="3200" b="1" dirty="0" smtClean="0"/>
            </a:br>
            <a:r>
              <a:rPr lang="en-IN" sz="2400" b="1" dirty="0" smtClean="0"/>
              <a:t>Division of Rajkot Cancer Society</a:t>
            </a:r>
            <a:r>
              <a:rPr lang="gu-IN" sz="2400" b="1" dirty="0" smtClean="0"/>
              <a:t> </a:t>
            </a:r>
            <a:endParaRPr lang="en-IN" sz="2400" b="1" dirty="0" smtClean="0"/>
          </a:p>
          <a:p>
            <a:pPr algn="ctr">
              <a:lnSpc>
                <a:spcPct val="150000"/>
              </a:lnSpc>
            </a:pPr>
            <a:r>
              <a:rPr lang="en-IN" sz="2400" b="1" dirty="0" smtClean="0"/>
              <a:t>Since January, 2019</a:t>
            </a:r>
            <a:endParaRPr lang="en-US" sz="2400" b="1" dirty="0"/>
          </a:p>
        </p:txBody>
      </p:sp>
      <p:sp>
        <p:nvSpPr>
          <p:cNvPr id="8" name="TextBox 7"/>
          <p:cNvSpPr txBox="1"/>
          <p:nvPr/>
        </p:nvSpPr>
        <p:spPr>
          <a:xfrm>
            <a:off x="2057400" y="2413337"/>
            <a:ext cx="5105400" cy="1015663"/>
          </a:xfrm>
          <a:prstGeom prst="rect">
            <a:avLst/>
          </a:prstGeom>
          <a:noFill/>
        </p:spPr>
        <p:txBody>
          <a:bodyPr wrap="square" rtlCol="0">
            <a:spAutoFit/>
          </a:bodyPr>
          <a:lstStyle/>
          <a:p>
            <a:pPr algn="ctr"/>
            <a:r>
              <a:rPr lang="en-IN" sz="6000" dirty="0" smtClean="0">
                <a:latin typeface="Arial Rounded MT Bold" pitchFamily="34" charset="0"/>
              </a:rPr>
              <a:t>Cancer</a:t>
            </a:r>
            <a:endParaRPr lang="en-US" sz="6000" dirty="0">
              <a:latin typeface="Arial Rounded MT Bold"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dirty="0" smtClean="0"/>
              <a:t>What is Cancer?</a:t>
            </a:r>
            <a:endParaRPr lang="en-US" sz="4400" dirty="0"/>
          </a:p>
        </p:txBody>
      </p:sp>
      <p:sp>
        <p:nvSpPr>
          <p:cNvPr id="3" name="Content Placeholder 2"/>
          <p:cNvSpPr>
            <a:spLocks noGrp="1"/>
          </p:cNvSpPr>
          <p:nvPr>
            <p:ph idx="1"/>
          </p:nvPr>
        </p:nvSpPr>
        <p:spPr>
          <a:xfrm>
            <a:off x="0" y="1143000"/>
            <a:ext cx="8933688" cy="5638800"/>
          </a:xfrm>
        </p:spPr>
        <p:txBody>
          <a:bodyPr>
            <a:noAutofit/>
          </a:bodyPr>
          <a:lstStyle/>
          <a:p>
            <a:pPr algn="just">
              <a:lnSpc>
                <a:spcPct val="150000"/>
              </a:lnSpc>
            </a:pPr>
            <a:r>
              <a:rPr lang="en-US" sz="2400" dirty="0" smtClean="0"/>
              <a:t>Cancer is a disease in which some of the body’s cells grow uncontrollably and spread to other parts of the body. </a:t>
            </a:r>
            <a:endParaRPr lang="en-IN" sz="2400" dirty="0" smtClean="0"/>
          </a:p>
          <a:p>
            <a:pPr algn="just">
              <a:lnSpc>
                <a:spcPct val="150000"/>
              </a:lnSpc>
            </a:pPr>
            <a:r>
              <a:rPr lang="en-US" sz="2400" dirty="0" smtClean="0"/>
              <a:t>Human body is </a:t>
            </a:r>
            <a:r>
              <a:rPr lang="en-US" sz="2400" dirty="0" smtClean="0"/>
              <a:t>made up of trillions of cells. Normally, human cells grow and multiply (through a process called </a:t>
            </a:r>
            <a:r>
              <a:rPr lang="en-US" sz="2400" dirty="0" smtClean="0"/>
              <a:t>cell division</a:t>
            </a:r>
            <a:r>
              <a:rPr lang="en-US" sz="2400" dirty="0" smtClean="0"/>
              <a:t>) to form new cells as the body needs them. When cells grow old or become damaged, they die, and new cells take their place.</a:t>
            </a:r>
            <a:endParaRPr lang="en-IN" sz="2400" dirty="0" smtClean="0"/>
          </a:p>
          <a:p>
            <a:pPr algn="just">
              <a:lnSpc>
                <a:spcPct val="150000"/>
              </a:lnSpc>
            </a:pPr>
            <a:r>
              <a:rPr lang="en-US" sz="2400" dirty="0" smtClean="0"/>
              <a:t>Sometimes this orderly process breaks down, and abnormal or damaged cells grow and multiply when they shouldn’t. These cells may form tumors, which are lumps of tissue. Tumors can be cancerous or not </a:t>
            </a:r>
            <a:r>
              <a:rPr lang="en-US" sz="2400" dirty="0" smtClean="0"/>
              <a:t>cancerous.</a:t>
            </a:r>
            <a:endParaRPr lang="en-US" sz="2400" dirty="0"/>
          </a:p>
        </p:txBody>
      </p:sp>
      <p:graphicFrame>
        <p:nvGraphicFramePr>
          <p:cNvPr id="3075" name="Object 3"/>
          <p:cNvGraphicFramePr>
            <a:graphicFrameLocks noChangeAspect="1"/>
          </p:cNvGraphicFramePr>
          <p:nvPr/>
        </p:nvGraphicFramePr>
        <p:xfrm>
          <a:off x="384175" y="228600"/>
          <a:ext cx="987425" cy="979488"/>
        </p:xfrm>
        <a:graphic>
          <a:graphicData uri="http://schemas.openxmlformats.org/presentationml/2006/ole">
            <p:oleObj spid="_x0000_s3075" name="Document" r:id="rId3" imgW="547633" imgH="553284" progId="Word.Documen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05088" cy="6172200"/>
          </a:xfrm>
        </p:spPr>
        <p:txBody>
          <a:bodyPr>
            <a:normAutofit/>
          </a:bodyPr>
          <a:lstStyle/>
          <a:p>
            <a:pPr algn="just">
              <a:lnSpc>
                <a:spcPct val="150000"/>
              </a:lnSpc>
            </a:pPr>
            <a:r>
              <a:rPr lang="en-US" sz="2400" dirty="0" smtClean="0"/>
              <a:t>There are more than 100 types of cancers; almost any part of the body can be affected</a:t>
            </a:r>
            <a:r>
              <a:rPr lang="en-US" sz="2400" dirty="0" smtClean="0"/>
              <a:t>.</a:t>
            </a:r>
            <a:endParaRPr lang="en-IN" sz="2400" dirty="0" smtClean="0"/>
          </a:p>
          <a:p>
            <a:pPr algn="just">
              <a:lnSpc>
                <a:spcPct val="150000"/>
              </a:lnSpc>
            </a:pPr>
            <a:r>
              <a:rPr lang="en-US" sz="2400" dirty="0" smtClean="0"/>
              <a:t>The five most frequent cancers </a:t>
            </a:r>
            <a:r>
              <a:rPr lang="en-US" sz="2400" dirty="0" smtClean="0"/>
              <a:t>in </a:t>
            </a:r>
            <a:r>
              <a:rPr lang="en-US" sz="2400" dirty="0" smtClean="0"/>
              <a:t>India in men and women are breast, cervical, oral cavity, lung and colorectal. </a:t>
            </a:r>
            <a:endParaRPr lang="en-IN" sz="2400" dirty="0" smtClean="0"/>
          </a:p>
          <a:p>
            <a:pPr algn="just">
              <a:lnSpc>
                <a:spcPct val="150000"/>
              </a:lnSpc>
            </a:pPr>
            <a:r>
              <a:rPr lang="en-US" sz="2400" dirty="0" smtClean="0"/>
              <a:t>Cancer is the second most common cause of death in India (after cardiovascular disease</a:t>
            </a:r>
            <a:r>
              <a:rPr lang="en-US" sz="2400" dirty="0" smtClean="0"/>
              <a:t>).</a:t>
            </a:r>
          </a:p>
          <a:p>
            <a:pPr fontAlgn="base">
              <a:lnSpc>
                <a:spcPct val="150000"/>
              </a:lnSpc>
            </a:pPr>
            <a:r>
              <a:rPr lang="en-IN" sz="2400" dirty="0" smtClean="0"/>
              <a:t>In India:</a:t>
            </a:r>
            <a:r>
              <a:rPr lang="en-US" sz="2400" dirty="0" smtClean="0"/>
              <a:t> </a:t>
            </a:r>
            <a:r>
              <a:rPr lang="en-US" sz="2400" dirty="0" smtClean="0"/>
              <a:t>Every </a:t>
            </a:r>
            <a:r>
              <a:rPr lang="en-US" sz="2400" dirty="0" smtClean="0"/>
              <a:t>year,</a:t>
            </a:r>
          </a:p>
          <a:p>
            <a:pPr fontAlgn="base">
              <a:lnSpc>
                <a:spcPct val="150000"/>
              </a:lnSpc>
              <a:buFont typeface="Wingdings" pitchFamily="2" charset="2"/>
              <a:buChar char="Ø"/>
            </a:pPr>
            <a:r>
              <a:rPr lang="en-US" sz="2400" dirty="0" smtClean="0"/>
              <a:t>	New </a:t>
            </a:r>
            <a:r>
              <a:rPr lang="en-US" sz="2400" dirty="0" smtClean="0"/>
              <a:t>cancer patients registered: Over 11,57,294 </a:t>
            </a:r>
            <a:r>
              <a:rPr lang="en-US" sz="2400" dirty="0" err="1" smtClean="0"/>
              <a:t>lakh</a:t>
            </a:r>
            <a:endParaRPr lang="en-US" sz="2400" dirty="0" smtClean="0"/>
          </a:p>
          <a:p>
            <a:pPr fontAlgn="base">
              <a:lnSpc>
                <a:spcPct val="150000"/>
              </a:lnSpc>
              <a:buFont typeface="Wingdings" pitchFamily="2" charset="2"/>
              <a:buChar char="Ø"/>
            </a:pPr>
            <a:r>
              <a:rPr lang="en-US" sz="2400" dirty="0" smtClean="0"/>
              <a:t>	Cancer-related </a:t>
            </a:r>
            <a:r>
              <a:rPr lang="en-US" sz="2400" dirty="0" smtClean="0"/>
              <a:t>deaths: 7,84,821</a:t>
            </a:r>
          </a:p>
          <a:p>
            <a:pPr algn="just">
              <a:lnSpc>
                <a:spcPct val="160000"/>
              </a:lnSpc>
            </a:pPr>
            <a:endParaRPr lang="en-IN" dirty="0" smtClean="0"/>
          </a:p>
        </p:txBody>
      </p:sp>
      <p:graphicFrame>
        <p:nvGraphicFramePr>
          <p:cNvPr id="2051" name="Object 3"/>
          <p:cNvGraphicFramePr>
            <a:graphicFrameLocks noChangeAspect="1"/>
          </p:cNvGraphicFramePr>
          <p:nvPr/>
        </p:nvGraphicFramePr>
        <p:xfrm>
          <a:off x="384175" y="228600"/>
          <a:ext cx="987425" cy="979488"/>
        </p:xfrm>
        <a:graphic>
          <a:graphicData uri="http://schemas.openxmlformats.org/presentationml/2006/ole">
            <p:oleObj spid="_x0000_s2051" name="Document" r:id="rId3" imgW="547633" imgH="553284" progId="Word.Documen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Common Symptoms of Cancer</a:t>
            </a:r>
            <a:endParaRPr lang="en-US" dirty="0"/>
          </a:p>
        </p:txBody>
      </p:sp>
      <p:sp>
        <p:nvSpPr>
          <p:cNvPr id="3" name="Content Placeholder 2"/>
          <p:cNvSpPr>
            <a:spLocks noGrp="1"/>
          </p:cNvSpPr>
          <p:nvPr>
            <p:ph idx="1"/>
          </p:nvPr>
        </p:nvSpPr>
        <p:spPr>
          <a:xfrm>
            <a:off x="381000" y="1524000"/>
            <a:ext cx="8458200" cy="5334000"/>
          </a:xfrm>
        </p:spPr>
        <p:txBody>
          <a:bodyPr>
            <a:normAutofit lnSpcReduction="10000"/>
          </a:bodyPr>
          <a:lstStyle/>
          <a:p>
            <a:r>
              <a:rPr lang="en-US" sz="2400" dirty="0" smtClean="0"/>
              <a:t>Fatigue</a:t>
            </a:r>
          </a:p>
          <a:p>
            <a:r>
              <a:rPr lang="en-US" sz="2400" dirty="0" smtClean="0"/>
              <a:t>Lump or area of thickening that can be felt under the skin</a:t>
            </a:r>
          </a:p>
          <a:p>
            <a:r>
              <a:rPr lang="en-US" sz="2400" dirty="0" smtClean="0"/>
              <a:t>Weight changes, including unintended loss or gain</a:t>
            </a:r>
          </a:p>
          <a:p>
            <a:r>
              <a:rPr lang="en-US" sz="2400" dirty="0" smtClean="0"/>
              <a:t>Skin changes, such as yellowing, darkening or redness of the skin, sores that won't heal, or changes to existing moles</a:t>
            </a:r>
          </a:p>
          <a:p>
            <a:r>
              <a:rPr lang="en-US" sz="2400" dirty="0" smtClean="0"/>
              <a:t>Changes in bowel or bladder habits</a:t>
            </a:r>
          </a:p>
          <a:p>
            <a:r>
              <a:rPr lang="en-US" sz="2400" dirty="0" smtClean="0"/>
              <a:t>Persistent cough or trouble breathing</a:t>
            </a:r>
          </a:p>
          <a:p>
            <a:r>
              <a:rPr lang="en-US" sz="2400" dirty="0" smtClean="0"/>
              <a:t>Difficulty swallowing</a:t>
            </a:r>
          </a:p>
          <a:p>
            <a:r>
              <a:rPr lang="en-US" sz="2400" dirty="0" smtClean="0"/>
              <a:t>Hoarseness</a:t>
            </a:r>
          </a:p>
          <a:p>
            <a:r>
              <a:rPr lang="en-US" sz="2400" dirty="0" smtClean="0"/>
              <a:t>Persistent indigestion or discomfort after eating</a:t>
            </a:r>
          </a:p>
          <a:p>
            <a:r>
              <a:rPr lang="en-US" sz="2400" dirty="0" smtClean="0"/>
              <a:t>Persistent, unexplained muscle or joint pain</a:t>
            </a:r>
          </a:p>
          <a:p>
            <a:r>
              <a:rPr lang="en-US" sz="2400" dirty="0" smtClean="0"/>
              <a:t>Persistent, unexplained fevers or night sweats</a:t>
            </a:r>
          </a:p>
          <a:p>
            <a:r>
              <a:rPr lang="en-US" sz="2400" dirty="0" smtClean="0"/>
              <a:t>Unexplained bleeding or bruising</a:t>
            </a:r>
          </a:p>
          <a:p>
            <a:pPr algn="just"/>
            <a:endParaRPr lang="en-US" sz="2400" dirty="0"/>
          </a:p>
        </p:txBody>
      </p:sp>
      <p:graphicFrame>
        <p:nvGraphicFramePr>
          <p:cNvPr id="1027" name="Object 3"/>
          <p:cNvGraphicFramePr>
            <a:graphicFrameLocks noChangeAspect="1"/>
          </p:cNvGraphicFramePr>
          <p:nvPr/>
        </p:nvGraphicFramePr>
        <p:xfrm>
          <a:off x="384175" y="228600"/>
          <a:ext cx="987425" cy="979488"/>
        </p:xfrm>
        <a:graphic>
          <a:graphicData uri="http://schemas.openxmlformats.org/presentationml/2006/ole">
            <p:oleObj spid="_x0000_s1027" name="Document" r:id="rId3" imgW="547633" imgH="553284"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362200"/>
            <a:ext cx="7498080" cy="4191000"/>
          </a:xfrm>
        </p:spPr>
        <p:txBody>
          <a:bodyPr>
            <a:normAutofit/>
          </a:bodyPr>
          <a:lstStyle/>
          <a:p>
            <a:pPr algn="ctr">
              <a:buNone/>
            </a:pPr>
            <a:r>
              <a:rPr lang="en-IN" sz="6000" dirty="0" smtClean="0"/>
              <a:t>Thank you</a:t>
            </a:r>
            <a:endParaRPr lang="en-US" sz="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162</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Document</vt:lpstr>
      <vt:lpstr>Slide 1</vt:lpstr>
      <vt:lpstr>What is Cancer?</vt:lpstr>
      <vt:lpstr>Slide 3</vt:lpstr>
      <vt:lpstr>Common Symptoms of Cancer</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કેન્સર</dc:title>
  <dc:creator>HP</dc:creator>
  <cp:lastModifiedBy>HP</cp:lastModifiedBy>
  <cp:revision>15</cp:revision>
  <dcterms:created xsi:type="dcterms:W3CDTF">2006-08-16T00:00:00Z</dcterms:created>
  <dcterms:modified xsi:type="dcterms:W3CDTF">2022-04-07T10:19:22Z</dcterms:modified>
</cp:coreProperties>
</file>