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70" r:id="rId5"/>
    <p:sldId id="261" r:id="rId6"/>
    <p:sldId id="272" r:id="rId7"/>
    <p:sldId id="262" r:id="rId8"/>
    <p:sldId id="273" r:id="rId9"/>
    <p:sldId id="263" r:id="rId10"/>
    <p:sldId id="268" r:id="rId11"/>
    <p:sldId id="274" r:id="rId12"/>
    <p:sldId id="264" r:id="rId13"/>
    <p:sldId id="258" r:id="rId14"/>
    <p:sldId id="25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anet.org/guidelines/prostate-cancer-early-detection-guideline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Prostate Cancer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4958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Kundaria</a:t>
            </a:r>
            <a:r>
              <a:rPr lang="en-US" dirty="0" smtClean="0">
                <a:solidFill>
                  <a:schemeClr val="tx1"/>
                </a:solidFill>
              </a:rPr>
              <a:t> Cancer Prevention Foundation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Division of Rajkot Cancer Society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Since January 2019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can it be prevented?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HP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057400"/>
            <a:ext cx="3124200" cy="2361314"/>
          </a:xfrm>
          <a:prstGeom prst="rect">
            <a:avLst/>
          </a:prstGeom>
          <a:noFill/>
        </p:spPr>
      </p:pic>
      <p:pic>
        <p:nvPicPr>
          <p:cNvPr id="5" name="Picture 3" descr="C:\Users\HP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133600"/>
            <a:ext cx="2332122" cy="213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447800" y="4648200"/>
            <a:ext cx="64008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Maintain healthy body weight and avoid obesity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Indulge in regular physical activity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5124271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Limit the intake of dairy foods and diets rich in calcium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 descr="C:\Users\HP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124200"/>
            <a:ext cx="2630734" cy="1828800"/>
          </a:xfrm>
          <a:prstGeom prst="rect">
            <a:avLst/>
          </a:prstGeom>
          <a:noFill/>
        </p:spPr>
      </p:pic>
      <p:pic>
        <p:nvPicPr>
          <p:cNvPr id="25605" name="Picture 5" descr="C:\Users\HP\Desktop\no-cold-drinks-768x4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276600"/>
            <a:ext cx="2057400" cy="1643063"/>
          </a:xfrm>
          <a:prstGeom prst="rect">
            <a:avLst/>
          </a:prstGeom>
          <a:noFill/>
        </p:spPr>
      </p:pic>
      <p:pic>
        <p:nvPicPr>
          <p:cNvPr id="25607" name="Picture 7" descr="C:\Users\HP\Desktop\are-whole-grains-good-for-yo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838200"/>
            <a:ext cx="2336800" cy="1752600"/>
          </a:xfrm>
          <a:prstGeom prst="rect">
            <a:avLst/>
          </a:prstGeom>
          <a:noFill/>
        </p:spPr>
      </p:pic>
      <p:pic>
        <p:nvPicPr>
          <p:cNvPr id="25608" name="Picture 8" descr="C:\Users\HP\Desktop\download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990600"/>
            <a:ext cx="2178469" cy="1676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95600" y="609600"/>
            <a:ext cx="289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Eat vegetables and fruits everyday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Choose whole grains instead of refined grain products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9" name="Picture 9" descr="C:\Users\HP\Desktop\download (2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3124200"/>
            <a:ext cx="1981200" cy="19812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0" y="5181600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Limited intake of high-calorie foods and drinks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alcohol</a:t>
            </a:r>
          </a:p>
        </p:txBody>
      </p:sp>
      <p:pic>
        <p:nvPicPr>
          <p:cNvPr id="12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Early detection/Screening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DRE (Digital rectal examination)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PSA (Prostate-specific antigen )</a:t>
            </a:r>
          </a:p>
          <a:p>
            <a:pPr marL="457200" indent="-457200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Digital Rectal Exam (DRE)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DRE is less effective than the PSA blood test in finding prostate cancer, but it can sometimes find cancers in men with normal PSA levels.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this reason, it might be included as a part of prostate cancer screening.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HP\Desktop\Image_201510071501_7566.jpg"/>
          <p:cNvPicPr>
            <a:picLocks noChangeAspect="1" noChangeArrowheads="1"/>
          </p:cNvPicPr>
          <p:nvPr/>
        </p:nvPicPr>
        <p:blipFill>
          <a:blip r:embed="rId2"/>
          <a:srcRect b="18729"/>
          <a:stretch>
            <a:fillRect/>
          </a:stretch>
        </p:blipFill>
        <p:spPr bwMode="auto">
          <a:xfrm>
            <a:off x="3810000" y="3962400"/>
            <a:ext cx="4800600" cy="2590833"/>
          </a:xfrm>
          <a:prstGeom prst="rect">
            <a:avLst/>
          </a:prstGeom>
          <a:noFill/>
        </p:spPr>
      </p:pic>
      <p:pic>
        <p:nvPicPr>
          <p:cNvPr id="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P\Desktop\psa-test-tu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876800"/>
            <a:ext cx="3429000" cy="181500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5438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Prostate-Specific Antigen (PSA) blood test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Prostate-specific antigen (PSA) is a protein made by cells in the prostate gland (both normal cells and cancer cells).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chance of having prostate cancer goes up as the PSA level goes up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your PSA level is high, you might need further tests to look for prostate cancer 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American Urology Association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recommend screening at 40 years for African American males and those with family history of cancers, and at 55 years for others.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Outlook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86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Males with early stage prostate cancer have a good chance of effective treatment and survival.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Localized or regional cancer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Nearly 100% will survive at least another 5 years.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Distant: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Around 30% will survive at least 5 more years if the cancer has affected other parts of the body.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treatment, the overall 5 year survival rate for prostate cancer is 98%. Many people live longer than this, however.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best way to detect prostate cancer in the early stages is to attend regular screening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Prostate Cancer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95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Prostate cancer is one of the most common types of cancer in men.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Indian Data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Globocan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2018.</a:t>
            </a:r>
          </a:p>
          <a:p>
            <a:pPr fontAlgn="base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New cases: 25,696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Deaths: 17,184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incidence rates of this cancer are constantly and rapidly increasing in India. The cancer projection data shows that the number of cases will become doubled by 2020.</a:t>
            </a:r>
          </a:p>
          <a:p>
            <a:pPr fontAlgn="base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Prostate cancer that is detected early — when it’s still confined to the prostate gland — has a better chance of successful treatment.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or illustration showing the prostate and surrounding area (including the location of the urethra, penis, scrotum, rectum, bladder and seminal vesicle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343065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47800" y="6096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Anatomy of Prostate Gland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prostate is a small walnut shaped gland, found only in males. It makes some of the fluid that is part of semen.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size of the prostate can change as a man ages. In younger men, it is about the size of a walnut, but it can be much larger in older men.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Prostate cancer begins when cells in the prostate gland start to grow out of control.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Usually prostate cancer grows slowly and is initially confined to the prostate gland, where it may not cause serious harm. However, other types are aggressive and can spread quickly.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Symptoms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1371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Prostate cancer may cause no signs or symptoms in its early stages.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Prostate cancer that's more advanced may cause signs and symptoms such as: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HP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99340"/>
            <a:ext cx="2362200" cy="29490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429000" y="3581400"/>
            <a:ext cx="5410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Frequent urinating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Trouble urinating, pain, burning, or weak    urine flow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in the urine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Hematuria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 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Painful ejaculation</a:t>
            </a:r>
          </a:p>
        </p:txBody>
      </p:sp>
      <p:pic>
        <p:nvPicPr>
          <p:cNvPr id="7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0" y="381000"/>
            <a:ext cx="381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 in the lower back, hips or upper thighs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Dull pain in the lower pelvic area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Bone pain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4800600"/>
            <a:ext cx="30480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Loss of appetite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Loss of weight</a:t>
            </a:r>
          </a:p>
        </p:txBody>
      </p:sp>
      <p:pic>
        <p:nvPicPr>
          <p:cNvPr id="23554" name="Picture 2" descr="C:\Users\HP\Desktop\download (1).png"/>
          <p:cNvPicPr>
            <a:picLocks noChangeAspect="1" noChangeArrowheads="1"/>
          </p:cNvPicPr>
          <p:nvPr/>
        </p:nvPicPr>
        <p:blipFill>
          <a:blip r:embed="rId2"/>
          <a:srcRect l="11538" r="9615"/>
          <a:stretch>
            <a:fillRect/>
          </a:stretch>
        </p:blipFill>
        <p:spPr bwMode="auto">
          <a:xfrm>
            <a:off x="457200" y="4267200"/>
            <a:ext cx="3505200" cy="2226365"/>
          </a:xfrm>
          <a:prstGeom prst="rect">
            <a:avLst/>
          </a:prstGeom>
          <a:noFill/>
        </p:spPr>
      </p:pic>
      <p:pic>
        <p:nvPicPr>
          <p:cNvPr id="23555" name="Picture 3" descr="C:\Users\HP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209800"/>
            <a:ext cx="2647950" cy="2105025"/>
          </a:xfrm>
          <a:prstGeom prst="rect">
            <a:avLst/>
          </a:prstGeom>
          <a:noFill/>
        </p:spPr>
      </p:pic>
      <p:pic>
        <p:nvPicPr>
          <p:cNvPr id="23556" name="Picture 4" descr="C:\Users\HP\Desktop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685800"/>
            <a:ext cx="2239896" cy="2590800"/>
          </a:xfrm>
          <a:prstGeom prst="rect">
            <a:avLst/>
          </a:prstGeom>
          <a:noFill/>
        </p:spPr>
      </p:pic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Risk Factors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4267200" cy="121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Age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Increases after the age of 50,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Rare before the age of 45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Users\HP\Desktop\generations-men-all-age-categories-stages-of-vector-12540550.jpg"/>
          <p:cNvPicPr>
            <a:picLocks noChangeAspect="1" noChangeArrowheads="1"/>
          </p:cNvPicPr>
          <p:nvPr/>
        </p:nvPicPr>
        <p:blipFill>
          <a:blip r:embed="rId2" cstate="print"/>
          <a:srcRect b="17419"/>
          <a:stretch>
            <a:fillRect/>
          </a:stretch>
        </p:blipFill>
        <p:spPr bwMode="auto">
          <a:xfrm>
            <a:off x="4724400" y="1219200"/>
            <a:ext cx="3886200" cy="250321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14800" y="4191000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Race or Ethnicity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common in black males than white,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Asian males have a lower risk than black males or white males</a:t>
            </a:r>
          </a:p>
        </p:txBody>
      </p:sp>
      <p:pic>
        <p:nvPicPr>
          <p:cNvPr id="4098" name="Picture 2" descr="C:\Users\HP\Desktop\depositphotos_191286664-stock-illustration-vector-illustration-men-different-races.jpg"/>
          <p:cNvPicPr>
            <a:picLocks noChangeAspect="1" noChangeArrowheads="1"/>
          </p:cNvPicPr>
          <p:nvPr/>
        </p:nvPicPr>
        <p:blipFill>
          <a:blip r:embed="rId3" cstate="print"/>
          <a:srcRect b="11047"/>
          <a:stretch>
            <a:fillRect/>
          </a:stretch>
        </p:blipFill>
        <p:spPr bwMode="auto">
          <a:xfrm>
            <a:off x="457200" y="3429000"/>
            <a:ext cx="3505200" cy="3124200"/>
          </a:xfrm>
          <a:prstGeom prst="rect">
            <a:avLst/>
          </a:prstGeom>
          <a:noFill/>
        </p:spPr>
      </p:pic>
      <p:pic>
        <p:nvPicPr>
          <p:cNvPr id="8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810000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Genetic Factors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Inherited features, including changes to the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BRCA2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genes, may increase the risk.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 born with Lynch syndrome also have a higher risk of prostate and other cancers</a:t>
            </a:r>
          </a:p>
        </p:txBody>
      </p:sp>
      <p:pic>
        <p:nvPicPr>
          <p:cNvPr id="24578" name="Picture 2" descr="C:\Users\HP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3733800" cy="2362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24400" y="990600"/>
            <a:ext cx="411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Family History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History of prostate cancer, increases the chance of developing cancer</a:t>
            </a:r>
          </a:p>
        </p:txBody>
      </p:sp>
      <p:pic>
        <p:nvPicPr>
          <p:cNvPr id="6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 Possible Risk Factors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4419600"/>
            <a:ext cx="4572000" cy="1981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Exposure to chemicals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Inflammation of the prostate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Sexually transmitted infection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Vasectomy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Users\HP\Desktop\download.png"/>
          <p:cNvPicPr>
            <a:picLocks noChangeAspect="1" noChangeArrowheads="1"/>
          </p:cNvPicPr>
          <p:nvPr/>
        </p:nvPicPr>
        <p:blipFill>
          <a:blip r:embed="rId2"/>
          <a:srcRect t="12105" r="43962"/>
          <a:stretch>
            <a:fillRect/>
          </a:stretch>
        </p:blipFill>
        <p:spPr bwMode="auto">
          <a:xfrm>
            <a:off x="152400" y="1401104"/>
            <a:ext cx="2209800" cy="2485096"/>
          </a:xfrm>
          <a:prstGeom prst="rect">
            <a:avLst/>
          </a:prstGeom>
          <a:noFill/>
        </p:spPr>
      </p:pic>
      <p:pic>
        <p:nvPicPr>
          <p:cNvPr id="3074" name="Picture 2" descr="C:\Users\HP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7425" y="1838325"/>
            <a:ext cx="2619375" cy="17430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464452" y="2433935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Smoking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2140803"/>
            <a:ext cx="167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Diet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Obesity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HP\Desktop\kundariya kcpf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52401"/>
            <a:ext cx="838199" cy="838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444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Prostate Cancer</vt:lpstr>
      <vt:lpstr>Prostate Cancer </vt:lpstr>
      <vt:lpstr>Slide 3</vt:lpstr>
      <vt:lpstr>Slide 4</vt:lpstr>
      <vt:lpstr>Symptoms</vt:lpstr>
      <vt:lpstr>Slide 6</vt:lpstr>
      <vt:lpstr>Risk Factors</vt:lpstr>
      <vt:lpstr>Slide 8</vt:lpstr>
      <vt:lpstr>Other Possible Risk Factors</vt:lpstr>
      <vt:lpstr>How can it be prevented?</vt:lpstr>
      <vt:lpstr>Slide 11</vt:lpstr>
      <vt:lpstr>Early detection/Screening</vt:lpstr>
      <vt:lpstr>Digital Rectal Exam (DRE) </vt:lpstr>
      <vt:lpstr>Prostate-Specific Antigen (PSA) blood test </vt:lpstr>
      <vt:lpstr>Outlook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DELL</cp:lastModifiedBy>
  <cp:revision>58</cp:revision>
  <dcterms:created xsi:type="dcterms:W3CDTF">2006-08-16T00:00:00Z</dcterms:created>
  <dcterms:modified xsi:type="dcterms:W3CDTF">2022-04-07T05:43:41Z</dcterms:modified>
</cp:coreProperties>
</file>