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5" r:id="rId4"/>
    <p:sldId id="270" r:id="rId5"/>
    <p:sldId id="261" r:id="rId6"/>
    <p:sldId id="272" r:id="rId7"/>
    <p:sldId id="262" r:id="rId8"/>
    <p:sldId id="273" r:id="rId9"/>
    <p:sldId id="263" r:id="rId10"/>
    <p:sldId id="268" r:id="rId11"/>
    <p:sldId id="274" r:id="rId12"/>
    <p:sldId id="264" r:id="rId13"/>
    <p:sldId id="258" r:id="rId14"/>
    <p:sldId id="257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1470025"/>
          </a:xfrm>
        </p:spPr>
        <p:txBody>
          <a:bodyPr>
            <a:normAutofit/>
          </a:bodyPr>
          <a:lstStyle/>
          <a:p>
            <a:r>
              <a:rPr lang="gu-IN" sz="6000" b="1" u="sng" dirty="0" smtClean="0"/>
              <a:t>પ્રોસ્ટેટ કેન્સર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800600"/>
            <a:ext cx="6781800" cy="1752600"/>
          </a:xfrm>
        </p:spPr>
        <p:txBody>
          <a:bodyPr/>
          <a:lstStyle/>
          <a:p>
            <a:r>
              <a:rPr lang="gu-IN" sz="2600" dirty="0" smtClean="0">
                <a:solidFill>
                  <a:schemeClr val="tx1"/>
                </a:solidFill>
              </a:rPr>
              <a:t>કુંડારિયા કેન્સર પ્રિવેંશન ફાઉન્ડેશન  </a:t>
            </a:r>
            <a:endParaRPr lang="en-US" sz="2600" dirty="0" smtClean="0">
              <a:solidFill>
                <a:schemeClr val="tx1"/>
              </a:solidFill>
            </a:endParaRPr>
          </a:p>
          <a:p>
            <a:r>
              <a:rPr lang="gu-IN" sz="2200" dirty="0" smtClean="0">
                <a:solidFill>
                  <a:schemeClr val="tx1"/>
                </a:solidFill>
              </a:rPr>
              <a:t>ડિવિઝન ઓફ રાજકોટ કેન્સર સોસાયટી 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gu-IN" sz="2000" dirty="0" smtClean="0">
                <a:solidFill>
                  <a:schemeClr val="tx1"/>
                </a:solidFill>
              </a:rPr>
              <a:t>જાન્યુઆરી ૨૦૧૯ થી કાર્યરત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gu-IN" b="1" dirty="0" smtClean="0">
                <a:latin typeface="Times New Roman" pitchFamily="18" charset="0"/>
                <a:cs typeface="Times New Roman" pitchFamily="18" charset="0"/>
              </a:rPr>
              <a:t>તેને કેવી રીતે રોકી શકાય?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C:\Users\HP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057400"/>
            <a:ext cx="3124200" cy="2361314"/>
          </a:xfrm>
          <a:prstGeom prst="rect">
            <a:avLst/>
          </a:prstGeom>
          <a:noFill/>
        </p:spPr>
      </p:pic>
      <p:pic>
        <p:nvPicPr>
          <p:cNvPr id="5" name="Picture 3" descr="C:\Users\HP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133600"/>
            <a:ext cx="2332122" cy="2133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600200" y="4876800"/>
            <a:ext cx="6858000" cy="104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વજન સપ્રમાણ જાળવી રાખો અને મેદસ્વીતા ટાળો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નિયમિત શારીરિક પ્રવૃત્તિમાં વ્યસ્ત રહો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5029200"/>
            <a:ext cx="3505200" cy="1554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ડેરીની બનાવટો અને કેલ્શિયમ સમૃદ્ધ આહારનો વપરાશ મર્યાદિત કરો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Picture 4" descr="C:\Users\HP\Desktop\download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352800"/>
            <a:ext cx="2209800" cy="1536180"/>
          </a:xfrm>
          <a:prstGeom prst="rect">
            <a:avLst/>
          </a:prstGeom>
          <a:noFill/>
        </p:spPr>
      </p:pic>
      <p:pic>
        <p:nvPicPr>
          <p:cNvPr id="25605" name="Picture 5" descr="C:\Users\HP\Desktop\no-cold-drinks-768x47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6088" y="3276601"/>
            <a:ext cx="1908312" cy="1524000"/>
          </a:xfrm>
          <a:prstGeom prst="rect">
            <a:avLst/>
          </a:prstGeom>
          <a:noFill/>
        </p:spPr>
      </p:pic>
      <p:pic>
        <p:nvPicPr>
          <p:cNvPr id="25607" name="Picture 7" descr="C:\Users\HP\Desktop\are-whole-grains-good-for-yo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762000"/>
            <a:ext cx="2235200" cy="1676400"/>
          </a:xfrm>
          <a:prstGeom prst="rect">
            <a:avLst/>
          </a:prstGeom>
          <a:noFill/>
        </p:spPr>
      </p:pic>
      <p:pic>
        <p:nvPicPr>
          <p:cNvPr id="25608" name="Picture 8" descr="C:\Users\HP\Desktop\download (3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914400"/>
            <a:ext cx="2133600" cy="1641872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819400" y="457200"/>
            <a:ext cx="33528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રોજ શાકભાજી અને ફળો ખાઓ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અનાજ ઉત્પાદનોને બદલે આખા અનાજ ખાવાનું પસંદ કરો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9" name="Picture 9" descr="C:\Users\HP\Desktop\download (2)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3124200"/>
            <a:ext cx="1828800" cy="18288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4876800" y="5013573"/>
            <a:ext cx="39624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વધારે કેલરીવાળા ખોરાક અને પીણાંનો ઉપયોગ મર્યાદિત કરો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દારૂનું સેવન ના કરો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u-IN" b="1" dirty="0" smtClean="0">
                <a:latin typeface="Times New Roman" pitchFamily="18" charset="0"/>
                <a:cs typeface="Times New Roman" pitchFamily="18" charset="0"/>
              </a:rPr>
              <a:t>પ્રારંભિક તપાસ / સ્ક્રીનીંગ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None/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૧.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ડીઆરઇ (ડિજિટલ રેક્ટલ એઝામિનેશન)</a:t>
            </a:r>
          </a:p>
          <a:p>
            <a:pPr marL="457200" indent="-457200">
              <a:lnSpc>
                <a:spcPct val="150000"/>
              </a:lnSpc>
              <a:buNone/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૨. પીએસએ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પ્રોસ્ટેટ સ્પેસિફિક એન્ટિજન)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Autofit/>
          </a:bodyPr>
          <a:lstStyle/>
          <a:p>
            <a:r>
              <a:rPr lang="gu-IN" sz="4000" b="1" dirty="0" smtClean="0">
                <a:latin typeface="Times New Roman" pitchFamily="18" charset="0"/>
                <a:cs typeface="Times New Roman" pitchFamily="18" charset="0"/>
              </a:rPr>
              <a:t>ડિજિટલ રેક્ટલ એઝામિનેશન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81939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પ્રોસ્ટેટ કેન્સર શોધવા માટે પીએસએ રક્ત પરીક્ષણ કરતા ડીએઆરઇ ઓછી અસરકારક છે, પરંતુ તે સામાન્ય પીએસએ સ્તરવાળા પુરુષોમાં કેન્સર શોધી શકે છે.</a:t>
            </a:r>
          </a:p>
          <a:p>
            <a:pPr algn="just"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આ કારણોસર, તે પ્રોસ્ટેટ કેન્સર સ્ક્રિનિંગના ભાગ રૂપે શામેલ હોઈ શકે છે.</a:t>
            </a:r>
          </a:p>
        </p:txBody>
      </p:sp>
      <p:pic>
        <p:nvPicPr>
          <p:cNvPr id="8193" name="Picture 1" descr="C:\Users\HP\Desktop\Image_201510071501_7566.jpg"/>
          <p:cNvPicPr>
            <a:picLocks noChangeAspect="1" noChangeArrowheads="1"/>
          </p:cNvPicPr>
          <p:nvPr/>
        </p:nvPicPr>
        <p:blipFill>
          <a:blip r:embed="rId2"/>
          <a:srcRect b="18729"/>
          <a:stretch>
            <a:fillRect/>
          </a:stretch>
        </p:blipFill>
        <p:spPr bwMode="auto">
          <a:xfrm>
            <a:off x="4038600" y="3962400"/>
            <a:ext cx="4800600" cy="259083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3771129"/>
            <a:ext cx="4191000" cy="3086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મળાશય પ્રોસ્ટેટ ગ્રંથિની નજીક હોય છે. આ તપાસમાં મળાશયમાં આંગળી દાખલ કરીને પ્રોસ્ટેટમાં કઈ અસામાન્ય છે કે નહિ તેની તપાસ કરવામાં આવે છે.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200" dirty="0"/>
          </a:p>
        </p:txBody>
      </p:sp>
      <p:pic>
        <p:nvPicPr>
          <p:cNvPr id="7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HP\Desktop\psa-test-tu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5029200"/>
            <a:ext cx="3429000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772400" cy="1143000"/>
          </a:xfrm>
        </p:spPr>
        <p:txBody>
          <a:bodyPr>
            <a:noAutofit/>
          </a:bodyPr>
          <a:lstStyle/>
          <a:p>
            <a:r>
              <a:rPr lang="gu-IN" sz="3800" b="1" dirty="0" smtClean="0">
                <a:latin typeface="Times New Roman" pitchFamily="18" charset="0"/>
                <a:cs typeface="Times New Roman" pitchFamily="18" charset="0"/>
              </a:rPr>
              <a:t>પ્રોસ્ટેટ સ્પેસિફિક એન્ટિજન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gu-IN" sz="3800" b="1" dirty="0" smtClean="0">
                <a:latin typeface="Times New Roman" pitchFamily="18" charset="0"/>
                <a:cs typeface="Times New Roman" pitchFamily="18" charset="0"/>
              </a:rPr>
              <a:t>પીએસએ 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gu-IN" sz="3800" b="1" dirty="0" smtClean="0">
                <a:latin typeface="Times New Roman" pitchFamily="18" charset="0"/>
                <a:cs typeface="Times New Roman" pitchFamily="18" charset="0"/>
              </a:rPr>
              <a:t>લોહીનું પરીક્ષણ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4953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પ્રોસ્ટેટ સ્પેસિફિક એન્ટિજન(પીએસએ) એ પ્રોસ્ટેટ ગ્રંથિના કોષો (બંને સામાન્ય અને કેન્સર કોષો ) દ્વારા બનાવવામાં આવતુ પ્રોટીન છે. </a:t>
            </a:r>
          </a:p>
          <a:p>
            <a:pPr algn="just"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પીએસએનું સ્તર વધતા પ્રોસ્ટેટ કેન્સર થવાની સંભાવના વધી જાય છે</a:t>
            </a:r>
          </a:p>
          <a:p>
            <a:pPr algn="just"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જો તમારુ પીએસએનું સ્તર ઊંચું હોય, તો તમારે પ્રોસ્ટેટ કેન્સરની તપાસ માટે વધુ પરીક્ષણોની જરૂર પડી શકે છે </a:t>
            </a:r>
          </a:p>
          <a:p>
            <a:pPr algn="just"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અમેરિકન યુરોલોજી એસોસિએશન </a:t>
            </a:r>
            <a:r>
              <a:rPr lang="gu-IN" sz="2200" b="1" dirty="0" smtClean="0">
                <a:latin typeface="Times New Roman" pitchFamily="18" charset="0"/>
                <a:cs typeface="Times New Roman" pitchFamily="18" charset="0"/>
              </a:rPr>
              <a:t>આફ્રિકન અમેરિકન પુરુષો અને કેન્સરનો કૌટુંબિક ઇતિહાસ ધરાવતા લોકો માટે ૪૦ વર્ષ અને અન્ય લોકો માટે ૫૫ વર્ષની ઉંમરથી</a:t>
            </a: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 પીએસએની તપાસ કરવાની ભલામણ કરે છે.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gu-IN" b="1" dirty="0" smtClean="0">
                <a:latin typeface="Times New Roman" pitchFamily="18" charset="0"/>
                <a:cs typeface="Times New Roman" pitchFamily="18" charset="0"/>
              </a:rPr>
              <a:t>રોગનું ભવિષ્ય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4864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પ્રોસ્ટેટ કેન્સરના પ્રારંભિક તબક્કાવાળા પુરુષોને અસરકારક સારવાર અને રીકવરીની સારી તક હોય છે.</a:t>
            </a:r>
          </a:p>
          <a:p>
            <a:pPr algn="just">
              <a:lnSpc>
                <a:spcPct val="150000"/>
              </a:lnSpc>
            </a:pP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સ્થાનિક કેન્સર: </a:t>
            </a: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લગભગ ૧૦૦ % લોકો ઓછામાં ઓછા બીજા ૫ વર્ષ જીવંત રહી શકે </a:t>
            </a:r>
          </a:p>
          <a:p>
            <a:pPr algn="just">
              <a:lnSpc>
                <a:spcPct val="150000"/>
              </a:lnSpc>
            </a:pP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અન્ય ભાગોમાં ફેલાયેલું (મેટાસ્ટેટિક): </a:t>
            </a: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જો કેન્સર શરીરના અન્ય ભાગોને અસર કરે તો લગભગ ૩૦ %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લોકો ઓછામાં ઓછા ૫ વર્ષ વધુ જીવંત રહી શકે </a:t>
            </a:r>
          </a:p>
          <a:p>
            <a:pPr algn="just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સારવાર સાથે, પ્રોસ્ટેટ કેન્સર માટેનો ૫ વર્ષનો અસ્તિત્વ દર લગભગ 98% છે. જોકે, ઘણા લોકો આ કરતા લાંબું જીવન પણ જીવે છે.</a:t>
            </a:r>
          </a:p>
          <a:p>
            <a:pPr algn="just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પ્રોસ્ટેટ કેન્સરને પ્રારંભિક તબક્કે શોધવાની શ્રેષ્ઠ રીત એ નિયમિત સ્ક્રિનિંગ છે.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gu-IN" b="1" dirty="0" smtClean="0">
                <a:latin typeface="Times New Roman" pitchFamily="18" charset="0"/>
                <a:cs typeface="Times New Roman" pitchFamily="18" charset="0"/>
              </a:rPr>
              <a:t>પ્રોસ્ટેટ કેન્સર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105400"/>
          </a:xfrm>
        </p:spPr>
        <p:txBody>
          <a:bodyPr>
            <a:noAutofit/>
          </a:bodyPr>
          <a:lstStyle/>
          <a:p>
            <a:pPr fontAlgn="base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પ્રોસ્ટેટ કેન્સર એ પુરુષોમાં સૌથી સામાન્ય રીતે જોવા મળતુ કેન્સર છે.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ભારતીય આંકડા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Globocan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2018.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 નવા કેસ : ૨૫,૬૯૬ 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મૃત્યુ : ૧૭,૧૮૪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ભારતમાં આ કેન્સરના બનાવો સતત અને ઝડપથી વધી રહ્યા છે. કેન્સરના આંકડા બતાવે છે કે ૨૦૨૦ સુધીમાં પ્રોસ્ટેટ કેન્સરના કેસની સંખ્યા બમણી થઈ જશે.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વહેલી તકે નિદાન થયેલું પ્રોસ્ટેટ કેન્સર - જ્યારે તે પ્રોસ્ટેટ ગ્રંથિમાં જ મર્યાદિત હોય છે - ત્યારે તેની સફળ સારવારની સંભાવના વધુ છે.</a:t>
            </a:r>
          </a:p>
        </p:txBody>
      </p:sp>
      <p:pic>
        <p:nvPicPr>
          <p:cNvPr id="5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or illustration showing the prostate and surrounding area (including the location of the urethra, penis, scrotum, rectum, bladder and seminal vesicle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8343065" cy="4572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68580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gu-IN" sz="4400" b="1" dirty="0" smtClean="0">
                <a:latin typeface="Times New Roman" pitchFamily="18" charset="0"/>
                <a:cs typeface="Times New Roman" pitchFamily="18" charset="0"/>
              </a:rPr>
              <a:t>પ્રોસ્ટેટ ગ્રંથિની રચના 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6400" y="2373868"/>
            <a:ext cx="96212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gu-IN" b="1" dirty="0" smtClean="0"/>
              <a:t>મૂત્રાશય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114800" y="44958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gu-IN" b="1" dirty="0" smtClean="0"/>
              <a:t>ગુદા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590800" y="4953000"/>
            <a:ext cx="83869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gu-IN" b="1" dirty="0" smtClean="0"/>
              <a:t>પ્રોસ્ટેટ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2209800" y="5486400"/>
            <a:ext cx="80342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gu-IN" b="1" dirty="0" smtClean="0"/>
              <a:t>વૃષણ 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304800" y="37338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gu-IN" b="1" dirty="0" smtClean="0"/>
              <a:t>શિશ્ન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152400" y="3276600"/>
            <a:ext cx="1024639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gu-IN" b="1" dirty="0" smtClean="0"/>
              <a:t>મૂત્રમાર્ગ 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5838799" y="1981200"/>
            <a:ext cx="790601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gu-IN" sz="1400" b="1" dirty="0" smtClean="0"/>
              <a:t>મૂત્રાશય</a:t>
            </a:r>
            <a:endParaRPr lang="en-US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4495800" y="3505200"/>
            <a:ext cx="914400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gu-IN" sz="1400" b="1" dirty="0" smtClean="0"/>
              <a:t>મૂત્રમાર્ગ </a:t>
            </a:r>
            <a:endParaRPr lang="en-US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7391400" y="4191000"/>
            <a:ext cx="838691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gu-IN" sz="1400" b="1" dirty="0" smtClean="0"/>
              <a:t>પ્રોસ્ટેટ</a:t>
            </a:r>
            <a:endParaRPr lang="en-US" sz="1400" b="1" dirty="0"/>
          </a:p>
        </p:txBody>
      </p:sp>
      <p:sp>
        <p:nvSpPr>
          <p:cNvPr id="13" name="Rectangle 12"/>
          <p:cNvSpPr/>
          <p:nvPr/>
        </p:nvSpPr>
        <p:spPr>
          <a:xfrm>
            <a:off x="6477000" y="4648200"/>
            <a:ext cx="9144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gu-IN" sz="1400" b="1" dirty="0" smtClean="0"/>
              <a:t>કૅન્સરની ગાંઠ</a:t>
            </a:r>
            <a:endParaRPr lang="en-US" sz="1400" b="1" dirty="0"/>
          </a:p>
        </p:txBody>
      </p:sp>
      <p:sp>
        <p:nvSpPr>
          <p:cNvPr id="14" name="Rectangle 13"/>
          <p:cNvSpPr/>
          <p:nvPr/>
        </p:nvSpPr>
        <p:spPr>
          <a:xfrm>
            <a:off x="7620000" y="3429000"/>
            <a:ext cx="822661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gu-IN" sz="1400" b="1" dirty="0" smtClean="0"/>
              <a:t>શુક્ર</a:t>
            </a:r>
            <a:r>
              <a:rPr lang="en-US" sz="1400" b="1" dirty="0" smtClean="0"/>
              <a:t>l</a:t>
            </a:r>
            <a:r>
              <a:rPr lang="gu-IN" sz="1400" b="1" dirty="0" smtClean="0"/>
              <a:t>શય </a:t>
            </a:r>
            <a:endParaRPr lang="en-US" sz="1400" b="1" dirty="0"/>
          </a:p>
        </p:txBody>
      </p:sp>
      <p:pic>
        <p:nvPicPr>
          <p:cNvPr id="16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029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પ્રોસ્ટેટ એ એક અખરોટના આકારની ગ્રંથિ છે, જે ફક્ત પુરુષોમાં જોવા મળે છે. તે કેટલાક પ્રવાહી બનાવે છે જે વીર્યનો ભાગ છે.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માણસની ઉંમર પ્રમાણે પ્રોસ્ટેટ ગ્રંથિનું કદ બદલાઈ શકે છે. નાની ઉંમરના પુરુષોમાં, તે અખરોટના કદ જેવડી હોય છે, પરંતુ વૃદ્ધ પુરુષોમાં તે ઘણી મોટી પણ હોઈ શકે છે.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જ્યારે પ્રોસ્ટેટ ગ્રંથિના કોષો અનિયંત્રિત રીતે વિકસે છે ત્યારે પ્રોસ્ટેટ કેન્સરની શરૂઆત થાય છે.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સામાન્ય રીતે પ્રોસ્ટેટ કેન્સર ધીરે ધીરે વધે છે અને શરૂઆતમાં તે પ્રોસ્ટેટ ગ્રંથિમાં જ મર્યાદિત હોય છે, જ્યાં તે ગંભીર નુકસાન પહોંચાડતું નથી. જો કે, અન્ય પ્રકારો આક્રમક છે અને ઝડપથી ફેલાય છે.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gu-IN" b="1" dirty="0" smtClean="0">
                <a:latin typeface="Times New Roman" pitchFamily="18" charset="0"/>
                <a:cs typeface="Times New Roman" pitchFamily="18" charset="0"/>
              </a:rPr>
              <a:t>લક્ષણો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1371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પ્રોસ્ટેટ કેન્સર તેના પ્રારંભિક તબક્કે કોઈ ચિહ્નો અથવા લક્ષણો બતાવતું નથી.</a:t>
            </a:r>
          </a:p>
          <a:p>
            <a:pPr algn="just">
              <a:lnSpc>
                <a:spcPct val="150000"/>
              </a:lnSpc>
            </a:pPr>
            <a:r>
              <a:rPr lang="gu-IN" sz="2400" dirty="0" smtClean="0">
                <a:latin typeface="Times New Roman" pitchFamily="18" charset="0"/>
                <a:cs typeface="Times New Roman" pitchFamily="18" charset="0"/>
              </a:rPr>
              <a:t>અદ્યતન પ્રોસ્ટેટ કેન્સરના સંકેતો અને લક્ષણો નીચે મુજબ હોઈ શકે છે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HP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299340"/>
            <a:ext cx="2362200" cy="294906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429000" y="3581400"/>
            <a:ext cx="5410200" cy="2570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વારંવાર પેશાબ કરવો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પેશાબ કરવામાં મુશ્કેલી, દુખાવો અથવા મંદ પેશાબનો પ્રવાહ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પેશાબમાં લોહી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પીડાદાયક સ્ખલન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4600" y="914400"/>
            <a:ext cx="3810000" cy="2062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પીઠ, થાપા અથવા જાંઘના ઉપરના ભાગમાં દુખાવો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પેડુના નીચના ભાગમાં દુખાવો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હાડકામાં દુખાવો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4800600"/>
            <a:ext cx="3048000" cy="104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ભૂખ ઓછી થવી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વજનમાં ઘટાડો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C:\Users\HP\Desktop\download (1).png"/>
          <p:cNvPicPr>
            <a:picLocks noChangeAspect="1" noChangeArrowheads="1"/>
          </p:cNvPicPr>
          <p:nvPr/>
        </p:nvPicPr>
        <p:blipFill>
          <a:blip r:embed="rId2"/>
          <a:srcRect l="11538" r="9615"/>
          <a:stretch>
            <a:fillRect/>
          </a:stretch>
        </p:blipFill>
        <p:spPr bwMode="auto">
          <a:xfrm>
            <a:off x="457200" y="4267200"/>
            <a:ext cx="3505200" cy="2226365"/>
          </a:xfrm>
          <a:prstGeom prst="rect">
            <a:avLst/>
          </a:prstGeom>
          <a:noFill/>
        </p:spPr>
      </p:pic>
      <p:pic>
        <p:nvPicPr>
          <p:cNvPr id="23555" name="Picture 3" descr="C:\Users\HP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2133600"/>
            <a:ext cx="2647950" cy="2105025"/>
          </a:xfrm>
          <a:prstGeom prst="rect">
            <a:avLst/>
          </a:prstGeom>
          <a:noFill/>
        </p:spPr>
      </p:pic>
      <p:pic>
        <p:nvPicPr>
          <p:cNvPr id="23556" name="Picture 4" descr="C:\Users\HP\Desktop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762000"/>
            <a:ext cx="2239896" cy="2590800"/>
          </a:xfrm>
          <a:prstGeom prst="rect">
            <a:avLst/>
          </a:prstGeom>
          <a:noFill/>
        </p:spPr>
      </p:pic>
      <p:pic>
        <p:nvPicPr>
          <p:cNvPr id="8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r>
              <a:rPr lang="gu-IN" b="1" dirty="0" smtClean="0">
                <a:latin typeface="Times New Roman" pitchFamily="18" charset="0"/>
                <a:cs typeface="Times New Roman" pitchFamily="18" charset="0"/>
              </a:rPr>
              <a:t>જોખમી પરિબળો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4419600" cy="175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ઉંમર</a:t>
            </a:r>
          </a:p>
          <a:p>
            <a:pPr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50 ની ઉંમર પછી જોખમ વધે છે,</a:t>
            </a:r>
          </a:p>
          <a:p>
            <a:pPr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45 વર્ષની વય પહેલાં જોખમ ખુબ જ ઓછું છે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 descr="C:\Users\HP\Desktop\generations-men-all-age-categories-stages-of-vector-12540550.jpg"/>
          <p:cNvPicPr>
            <a:picLocks noChangeAspect="1" noChangeArrowheads="1"/>
          </p:cNvPicPr>
          <p:nvPr/>
        </p:nvPicPr>
        <p:blipFill>
          <a:blip r:embed="rId2" cstate="print"/>
          <a:srcRect b="17419"/>
          <a:stretch>
            <a:fillRect/>
          </a:stretch>
        </p:blipFill>
        <p:spPr bwMode="auto">
          <a:xfrm>
            <a:off x="4800600" y="1295400"/>
            <a:ext cx="3886200" cy="250321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038600" y="3886200"/>
            <a:ext cx="487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જાતિ અથવા વંશીયતા: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અશ્વેત આફ્રિકન પુરુષોમાં શ્વેત પુરુષોની સરખામણીમાં જોખમ વધુ છે,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એશિયન પુરુષને અશ્વેત અથવા શ્વેત પુરુષ કરતા જોખમ ઓછું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HP\Desktop\depositphotos_191286664-stock-illustration-vector-illustration-men-different-races.jpg"/>
          <p:cNvPicPr>
            <a:picLocks noChangeAspect="1" noChangeArrowheads="1"/>
          </p:cNvPicPr>
          <p:nvPr/>
        </p:nvPicPr>
        <p:blipFill>
          <a:blip r:embed="rId3" cstate="print"/>
          <a:srcRect b="11047"/>
          <a:stretch>
            <a:fillRect/>
          </a:stretch>
        </p:blipFill>
        <p:spPr bwMode="auto">
          <a:xfrm>
            <a:off x="457200" y="3429000"/>
            <a:ext cx="3505200" cy="3124200"/>
          </a:xfrm>
          <a:prstGeom prst="rect">
            <a:avLst/>
          </a:prstGeom>
          <a:noFill/>
        </p:spPr>
      </p:pic>
      <p:pic>
        <p:nvPicPr>
          <p:cNvPr id="8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810000"/>
            <a:ext cx="77724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આનુવંશિક પરિબળો: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વારસાગત લક્ષણો જેવા કે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BRCA 1 </a:t>
            </a: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અને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BRCA 2 </a:t>
            </a: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જનીનોમાં ફેરફાર, કેન્સરનું જોખમ વધારે છે.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Lynch syndrome  </a:t>
            </a: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થી જન્મેલા પુરુષોમાં પણ પ્રોસ્ટેટ અને અન્ય કેન્સરનું જોખમ વધારે છે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C:\Users\HP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0"/>
            <a:ext cx="3733800" cy="2362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724400" y="990600"/>
            <a:ext cx="4114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પારિવારિક વારસો 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પ્રોસ્ટેટ કેન્સરનો વારસો, કેન્સર થવાની સંભાવના વધારે છે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u-IN" b="1" dirty="0" smtClean="0">
                <a:latin typeface="Times New Roman" pitchFamily="18" charset="0"/>
                <a:cs typeface="Times New Roman" pitchFamily="18" charset="0"/>
              </a:rPr>
              <a:t>અન્ય જોખમી પરિબળો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4038600"/>
            <a:ext cx="4572000" cy="2362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રસાયણોના સંપર્કમાં આવવુ</a:t>
            </a:r>
          </a:p>
          <a:p>
            <a:pPr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પ્રોસ્ટેટ ગ્રંથિમાં સોજો </a:t>
            </a:r>
          </a:p>
          <a:p>
            <a:pPr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જાતીય સંક્રમિત ચેપ</a:t>
            </a:r>
          </a:p>
          <a:p>
            <a:pPr>
              <a:lnSpc>
                <a:spcPct val="150000"/>
              </a:lnSpc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વાસેક્ટોમી (કુટુંબ નિયોજનની સર્જરી)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 descr="C:\Users\HP\Desktop\download.png"/>
          <p:cNvPicPr>
            <a:picLocks noChangeAspect="1" noChangeArrowheads="1"/>
          </p:cNvPicPr>
          <p:nvPr/>
        </p:nvPicPr>
        <p:blipFill>
          <a:blip r:embed="rId2"/>
          <a:srcRect t="12105" r="43962"/>
          <a:stretch>
            <a:fillRect/>
          </a:stretch>
        </p:blipFill>
        <p:spPr bwMode="auto">
          <a:xfrm>
            <a:off x="152400" y="1524000"/>
            <a:ext cx="2209800" cy="2485096"/>
          </a:xfrm>
          <a:prstGeom prst="rect">
            <a:avLst/>
          </a:prstGeom>
          <a:noFill/>
        </p:spPr>
      </p:pic>
      <p:pic>
        <p:nvPicPr>
          <p:cNvPr id="3074" name="Picture 2" descr="C:\Users\HP\Desktop\downloa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67425" y="1838325"/>
            <a:ext cx="2619375" cy="174307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648200" y="2438400"/>
            <a:ext cx="11320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ધૂમ્રપાન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4600" y="2140803"/>
            <a:ext cx="1676400" cy="104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આહાર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gu-IN" sz="2200" dirty="0" smtClean="0">
                <a:latin typeface="Times New Roman" pitchFamily="18" charset="0"/>
                <a:cs typeface="Times New Roman" pitchFamily="18" charset="0"/>
              </a:rPr>
              <a:t>મેદસ્વીતા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524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653</Words>
  <Application>Microsoft Office PowerPoint</Application>
  <PresentationFormat>On-screen Show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પ્રોસ્ટેટ કેન્સર</vt:lpstr>
      <vt:lpstr>પ્રોસ્ટેટ કેન્સર</vt:lpstr>
      <vt:lpstr>Slide 3</vt:lpstr>
      <vt:lpstr>Slide 4</vt:lpstr>
      <vt:lpstr>લક્ષણો</vt:lpstr>
      <vt:lpstr>Slide 6</vt:lpstr>
      <vt:lpstr>જોખમી પરિબળો</vt:lpstr>
      <vt:lpstr>Slide 8</vt:lpstr>
      <vt:lpstr>અન્ય જોખમી પરિબળો</vt:lpstr>
      <vt:lpstr>તેને કેવી રીતે રોકી શકાય?</vt:lpstr>
      <vt:lpstr>Slide 11</vt:lpstr>
      <vt:lpstr>પ્રારંભિક તપાસ / સ્ક્રીનીંગ</vt:lpstr>
      <vt:lpstr>ડિજિટલ રેક્ટલ એઝામિનેશન  </vt:lpstr>
      <vt:lpstr>પ્રોસ્ટેટ સ્પેસિફિક એન્ટિજન (પીએસએ ) લોહીનું પરીક્ષણ  </vt:lpstr>
      <vt:lpstr>રોગનું ભવિષ્ય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DELL</cp:lastModifiedBy>
  <cp:revision>122</cp:revision>
  <dcterms:created xsi:type="dcterms:W3CDTF">2006-08-16T00:00:00Z</dcterms:created>
  <dcterms:modified xsi:type="dcterms:W3CDTF">2022-04-07T05:37:38Z</dcterms:modified>
</cp:coreProperties>
</file>