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7" r:id="rId8"/>
    <p:sldId id="262" r:id="rId9"/>
    <p:sldId id="268" r:id="rId10"/>
    <p:sldId id="263" r:id="rId11"/>
    <p:sldId id="264"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8.jpeg"/><Relationship Id="rId4" Type="http://schemas.openxmlformats.org/officeDocument/2006/relationships/hyperlink" Target="https://www.webmd.com/cold-and-flu/understanding-sore-throat-bas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normAutofit/>
          </a:bodyPr>
          <a:lstStyle/>
          <a:p>
            <a:r>
              <a:rPr lang="en-IN" sz="6000" b="1" u="sng" dirty="0" smtClean="0"/>
              <a:t>Oral Cancer</a:t>
            </a:r>
            <a:endParaRPr lang="en-US" sz="6000" b="1" u="sng" dirty="0"/>
          </a:p>
        </p:txBody>
      </p:sp>
      <p:sp>
        <p:nvSpPr>
          <p:cNvPr id="3" name="Subtitle 2"/>
          <p:cNvSpPr>
            <a:spLocks noGrp="1"/>
          </p:cNvSpPr>
          <p:nvPr>
            <p:ph type="subTitle" idx="1"/>
          </p:nvPr>
        </p:nvSpPr>
        <p:spPr>
          <a:xfrm>
            <a:off x="1447800" y="4724400"/>
            <a:ext cx="6705600" cy="1371600"/>
          </a:xfrm>
        </p:spPr>
        <p:txBody>
          <a:bodyPr>
            <a:normAutofit fontScale="92500" lnSpcReduction="10000"/>
          </a:bodyPr>
          <a:lstStyle/>
          <a:p>
            <a:r>
              <a:rPr lang="en-IN" b="1" dirty="0" err="1" smtClean="0">
                <a:solidFill>
                  <a:schemeClr val="tx1"/>
                </a:solidFill>
              </a:rPr>
              <a:t>Kundaria</a:t>
            </a:r>
            <a:r>
              <a:rPr lang="en-IN" b="1" dirty="0" smtClean="0">
                <a:solidFill>
                  <a:schemeClr val="tx1"/>
                </a:solidFill>
              </a:rPr>
              <a:t> Cancer Prevention Foundation</a:t>
            </a:r>
          </a:p>
          <a:p>
            <a:r>
              <a:rPr lang="en-IN" sz="2800" b="1" dirty="0" smtClean="0">
                <a:solidFill>
                  <a:schemeClr val="tx1"/>
                </a:solidFill>
              </a:rPr>
              <a:t>Division of Rajkot Cancer Society</a:t>
            </a:r>
          </a:p>
          <a:p>
            <a:r>
              <a:rPr lang="en-IN" sz="2400" b="1" dirty="0" smtClean="0">
                <a:solidFill>
                  <a:schemeClr val="tx1"/>
                </a:solidFill>
              </a:rPr>
              <a:t>Since January 2019</a:t>
            </a:r>
            <a:endParaRPr lang="en-US" sz="2400" b="1" dirty="0">
              <a:solidFill>
                <a:schemeClr val="tx1"/>
              </a:solidFill>
            </a:endParaRPr>
          </a:p>
        </p:txBody>
      </p:sp>
      <p:pic>
        <p:nvPicPr>
          <p:cNvPr id="4" name="Picture 2" descr="C:\Users\HP\Desktop\kundariya kcpf logo.jpg"/>
          <p:cNvPicPr>
            <a:picLocks noChangeAspect="1" noChangeArrowheads="1"/>
          </p:cNvPicPr>
          <p:nvPr/>
        </p:nvPicPr>
        <p:blipFill>
          <a:blip r:embed="rId2" cstate="print"/>
          <a:srcRect/>
          <a:stretch>
            <a:fillRect/>
          </a:stretch>
        </p:blipFill>
        <p:spPr bwMode="auto">
          <a:xfrm>
            <a:off x="152400" y="152400"/>
            <a:ext cx="838200" cy="838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Prevention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371600"/>
            <a:ext cx="8229600" cy="990600"/>
          </a:xfrm>
        </p:spPr>
        <p:txBody>
          <a:bodyPr>
            <a:normAutofit/>
          </a:bodyPr>
          <a:lstStyle/>
          <a:p>
            <a:pPr marL="0" indent="0" algn="ctr">
              <a:buNone/>
            </a:pPr>
            <a:r>
              <a:rPr lang="en-US" sz="2400" b="1" dirty="0" smtClean="0">
                <a:latin typeface="Times New Roman" pitchFamily="18" charset="0"/>
                <a:cs typeface="Times New Roman" pitchFamily="18" charset="0"/>
              </a:rPr>
              <a:t>There's no proven way to prevent mouth cancer. </a:t>
            </a:r>
          </a:p>
          <a:p>
            <a:pPr marL="0" indent="0" algn="ctr">
              <a:buNone/>
            </a:pPr>
            <a:r>
              <a:rPr lang="en-US" sz="2400" dirty="0" smtClean="0">
                <a:latin typeface="Times New Roman" pitchFamily="18" charset="0"/>
                <a:cs typeface="Times New Roman" pitchFamily="18" charset="0"/>
              </a:rPr>
              <a:t>However, you  can reduce your risk of mouth cancer if you:</a:t>
            </a:r>
          </a:p>
        </p:txBody>
      </p:sp>
      <p:pic>
        <p:nvPicPr>
          <p:cNvPr id="7170" name="Picture 2" descr="C:\Users\HP\Desktop\images.jpg"/>
          <p:cNvPicPr>
            <a:picLocks noChangeAspect="1" noChangeArrowheads="1"/>
          </p:cNvPicPr>
          <p:nvPr/>
        </p:nvPicPr>
        <p:blipFill>
          <a:blip r:embed="rId2"/>
          <a:srcRect/>
          <a:stretch>
            <a:fillRect/>
          </a:stretch>
        </p:blipFill>
        <p:spPr bwMode="auto">
          <a:xfrm>
            <a:off x="533400" y="2590800"/>
            <a:ext cx="2962900" cy="1971675"/>
          </a:xfrm>
          <a:prstGeom prst="rect">
            <a:avLst/>
          </a:prstGeom>
          <a:noFill/>
        </p:spPr>
      </p:pic>
      <p:pic>
        <p:nvPicPr>
          <p:cNvPr id="7171" name="Picture 3" descr="C:\Users\HP\Desktop\images.png"/>
          <p:cNvPicPr>
            <a:picLocks noChangeAspect="1" noChangeArrowheads="1"/>
          </p:cNvPicPr>
          <p:nvPr/>
        </p:nvPicPr>
        <p:blipFill>
          <a:blip r:embed="rId3"/>
          <a:srcRect/>
          <a:stretch>
            <a:fillRect/>
          </a:stretch>
        </p:blipFill>
        <p:spPr bwMode="auto">
          <a:xfrm>
            <a:off x="6096000" y="2362200"/>
            <a:ext cx="2362200" cy="2362200"/>
          </a:xfrm>
          <a:prstGeom prst="rect">
            <a:avLst/>
          </a:prstGeom>
          <a:noFill/>
        </p:spPr>
      </p:pic>
      <p:pic>
        <p:nvPicPr>
          <p:cNvPr id="7172" name="Picture 4" descr="C:\Users\HP\Desktop\skin-clipart-sun-exposure-19.png"/>
          <p:cNvPicPr>
            <a:picLocks noChangeAspect="1" noChangeArrowheads="1"/>
          </p:cNvPicPr>
          <p:nvPr/>
        </p:nvPicPr>
        <p:blipFill>
          <a:blip r:embed="rId4" cstate="print"/>
          <a:srcRect/>
          <a:stretch>
            <a:fillRect/>
          </a:stretch>
        </p:blipFill>
        <p:spPr bwMode="auto">
          <a:xfrm>
            <a:off x="3429000" y="4267200"/>
            <a:ext cx="2434643" cy="2057400"/>
          </a:xfrm>
          <a:prstGeom prst="rect">
            <a:avLst/>
          </a:prstGeom>
          <a:noFill/>
        </p:spPr>
      </p:pic>
      <p:sp>
        <p:nvSpPr>
          <p:cNvPr id="7" name="Rectangle 6"/>
          <p:cNvSpPr/>
          <p:nvPr/>
        </p:nvSpPr>
        <p:spPr>
          <a:xfrm>
            <a:off x="2786347" y="6248400"/>
            <a:ext cx="3995453" cy="461665"/>
          </a:xfrm>
          <a:prstGeom prst="rect">
            <a:avLst/>
          </a:prstGeom>
        </p:spPr>
        <p:txBody>
          <a:bodyPr wrap="none">
            <a:spAutoFit/>
          </a:bodyPr>
          <a:lstStyle/>
          <a:p>
            <a:r>
              <a:rPr lang="en-US" sz="2400" b="1" dirty="0" smtClean="0">
                <a:latin typeface="Times New Roman" pitchFamily="18" charset="0"/>
                <a:cs typeface="Times New Roman" pitchFamily="18" charset="0"/>
              </a:rPr>
              <a:t>Avoid excessive sun exposure</a:t>
            </a:r>
          </a:p>
        </p:txBody>
      </p:sp>
      <p:pic>
        <p:nvPicPr>
          <p:cNvPr id="8" name="Picture 2" descr="C:\Users\HP\Desktop\kundariya kcpf logo.jpg"/>
          <p:cNvPicPr>
            <a:picLocks noChangeAspect="1" noChangeArrowheads="1"/>
          </p:cNvPicPr>
          <p:nvPr/>
        </p:nvPicPr>
        <p:blipFill>
          <a:blip r:embed="rId5" cstate="print"/>
          <a:srcRect/>
          <a:stretch>
            <a:fillRect/>
          </a:stretch>
        </p:blipFill>
        <p:spPr bwMode="auto">
          <a:xfrm>
            <a:off x="152400" y="152400"/>
            <a:ext cx="838200" cy="838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Early Detection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58200" cy="5029200"/>
          </a:xfrm>
        </p:spPr>
        <p:txBody>
          <a:bodyPr>
            <a:normAutofit/>
          </a:bodyPr>
          <a:lstStyle/>
          <a:p>
            <a:pPr marL="457200" indent="-457200">
              <a:buFont typeface="+mj-lt"/>
              <a:buAutoNum type="arabicPeriod"/>
            </a:pPr>
            <a:r>
              <a:rPr lang="en-US" sz="2400" b="1" dirty="0" smtClean="0">
                <a:latin typeface="Times New Roman" pitchFamily="18" charset="0"/>
                <a:cs typeface="Times New Roman" pitchFamily="18" charset="0"/>
              </a:rPr>
              <a:t>Oral visual self examination</a:t>
            </a: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IN" sz="2400" b="1" dirty="0" smtClean="0">
              <a:latin typeface="Times New Roman" pitchFamily="18" charset="0"/>
              <a:cs typeface="Times New Roman" pitchFamily="18" charset="0"/>
            </a:endParaRPr>
          </a:p>
          <a:p>
            <a:pPr marL="457200" indent="-457200">
              <a:buFont typeface="+mj-lt"/>
              <a:buAutoNum type="arabicPeriod"/>
            </a:pPr>
            <a:endParaRPr lang="en-US" sz="2400" b="1" dirty="0" smtClean="0">
              <a:latin typeface="Times New Roman" pitchFamily="18" charset="0"/>
              <a:cs typeface="Times New Roman" pitchFamily="18" charset="0"/>
            </a:endParaRPr>
          </a:p>
          <a:p>
            <a:pPr marL="457200" indent="-457200">
              <a:buFont typeface="+mj-lt"/>
              <a:buAutoNum type="arabicPeriod"/>
            </a:pPr>
            <a:r>
              <a:rPr lang="en-US" sz="2400" b="1" dirty="0" smtClean="0">
                <a:latin typeface="Times New Roman" pitchFamily="18" charset="0"/>
                <a:cs typeface="Times New Roman" pitchFamily="18" charset="0"/>
              </a:rPr>
              <a:t>See your dentist regularly - </a:t>
            </a:r>
            <a:r>
              <a:rPr lang="en-US" sz="24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Biannual dental checkups</a:t>
            </a:r>
            <a:endParaRPr lang="en-US" sz="2800" b="1" dirty="0">
              <a:latin typeface="Times New Roman" pitchFamily="18" charset="0"/>
              <a:cs typeface="Times New Roman" pitchFamily="18" charset="0"/>
            </a:endParaRPr>
          </a:p>
        </p:txBody>
      </p:sp>
      <p:pic>
        <p:nvPicPr>
          <p:cNvPr id="2050" name="Picture 2" descr="http://cancerindia.org.in/wp-content/uploads/2018/12/self_exam.png"/>
          <p:cNvPicPr>
            <a:picLocks noChangeAspect="1" noChangeArrowheads="1"/>
          </p:cNvPicPr>
          <p:nvPr/>
        </p:nvPicPr>
        <p:blipFill>
          <a:blip r:embed="rId2"/>
          <a:srcRect/>
          <a:stretch>
            <a:fillRect/>
          </a:stretch>
        </p:blipFill>
        <p:spPr bwMode="auto">
          <a:xfrm>
            <a:off x="1752600" y="2249424"/>
            <a:ext cx="5644243" cy="3160776"/>
          </a:xfrm>
          <a:prstGeom prst="rect">
            <a:avLst/>
          </a:prstGeom>
          <a:noFill/>
        </p:spPr>
      </p:pic>
      <p:pic>
        <p:nvPicPr>
          <p:cNvPr id="5" name="Picture 2" descr="C:\Users\HP\Desktop\kundariya kcpf logo.jpg"/>
          <p:cNvPicPr>
            <a:picLocks noChangeAspect="1" noChangeArrowheads="1"/>
          </p:cNvPicPr>
          <p:nvPr/>
        </p:nvPicPr>
        <p:blipFill>
          <a:blip r:embed="rId3" cstate="print"/>
          <a:srcRect/>
          <a:stretch>
            <a:fillRect/>
          </a:stretch>
        </p:blipFill>
        <p:spPr bwMode="auto">
          <a:xfrm>
            <a:off x="152400" y="152400"/>
            <a:ext cx="838200" cy="838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Times New Roman" pitchFamily="18" charset="0"/>
                <a:cs typeface="Times New Roman" pitchFamily="18" charset="0"/>
              </a:rPr>
              <a:t>Outlook</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382000" cy="52578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The outlook for oral cancers depends on </a:t>
            </a:r>
          </a:p>
          <a:p>
            <a:pPr marL="630238" indent="0" algn="just">
              <a:lnSpc>
                <a:spcPct val="150000"/>
              </a:lnSpc>
              <a:buFont typeface="Wingdings" pitchFamily="2" charset="2"/>
              <a:buChar char="Ø"/>
            </a:pPr>
            <a:r>
              <a:rPr lang="en-US" sz="2400" dirty="0" smtClean="0">
                <a:latin typeface="Times New Roman" pitchFamily="18" charset="0"/>
                <a:cs typeface="Times New Roman" pitchFamily="18" charset="0"/>
              </a:rPr>
              <a:t>	Type and stage of cancer</a:t>
            </a:r>
          </a:p>
          <a:p>
            <a:pPr marL="630238" indent="0" algn="just">
              <a:lnSpc>
                <a:spcPct val="150000"/>
              </a:lnSpc>
              <a:buFont typeface="Wingdings" pitchFamily="2" charset="2"/>
              <a:buChar char="Ø"/>
            </a:pPr>
            <a:r>
              <a:rPr lang="en-US" sz="2400" dirty="0" smtClean="0">
                <a:latin typeface="Times New Roman" pitchFamily="18" charset="0"/>
                <a:cs typeface="Times New Roman" pitchFamily="18" charset="0"/>
              </a:rPr>
              <a:t>	General health</a:t>
            </a:r>
          </a:p>
          <a:p>
            <a:pPr marL="630238" indent="0" algn="just">
              <a:lnSpc>
                <a:spcPct val="150000"/>
              </a:lnSpc>
              <a:buFont typeface="Wingdings" pitchFamily="2" charset="2"/>
              <a:buChar char="Ø"/>
            </a:pPr>
            <a:r>
              <a:rPr lang="en-US" sz="2400" dirty="0" smtClean="0">
                <a:latin typeface="Times New Roman" pitchFamily="18" charset="0"/>
                <a:cs typeface="Times New Roman" pitchFamily="18" charset="0"/>
              </a:rPr>
              <a:t>	Age</a:t>
            </a:r>
          </a:p>
          <a:p>
            <a:pPr marL="630238" indent="0" algn="just">
              <a:lnSpc>
                <a:spcPct val="150000"/>
              </a:lnSpc>
              <a:buFont typeface="Wingdings" pitchFamily="2" charset="2"/>
              <a:buChar char="Ø"/>
            </a:pPr>
            <a:r>
              <a:rPr lang="en-US" sz="2400" dirty="0" smtClean="0">
                <a:latin typeface="Times New Roman" pitchFamily="18" charset="0"/>
                <a:cs typeface="Times New Roman" pitchFamily="18" charset="0"/>
              </a:rPr>
              <a:t>	Response to treatment</a:t>
            </a:r>
          </a:p>
          <a:p>
            <a:pPr algn="just">
              <a:lnSpc>
                <a:spcPct val="150000"/>
              </a:lnSpc>
            </a:pPr>
            <a:r>
              <a:rPr lang="en-US" sz="2400" dirty="0" smtClean="0">
                <a:latin typeface="Times New Roman" pitchFamily="18" charset="0"/>
                <a:cs typeface="Times New Roman" pitchFamily="18" charset="0"/>
              </a:rPr>
              <a:t> 60% of all people with oral cancer will survive for five years or more. The earlier the stage at diagnosis, the higher the chance of survival after treatment. Thus timely diagnosis and treatment are  most important.</a:t>
            </a:r>
            <a:endParaRPr lang="en-US" sz="2400" dirty="0">
              <a:latin typeface="Times New Roman" pitchFamily="18" charset="0"/>
              <a:cs typeface="Times New Roman" pitchFamily="18" charset="0"/>
            </a:endParaRPr>
          </a:p>
        </p:txBody>
      </p:sp>
      <p:pic>
        <p:nvPicPr>
          <p:cNvPr id="4" name="Picture 2" descr="C:\Users\HP\Desktop\kundariya kcpf logo.jpg"/>
          <p:cNvPicPr>
            <a:picLocks noChangeAspect="1" noChangeArrowheads="1"/>
          </p:cNvPicPr>
          <p:nvPr/>
        </p:nvPicPr>
        <p:blipFill>
          <a:blip r:embed="rId2" cstate="print"/>
          <a:srcRect/>
          <a:stretch>
            <a:fillRect/>
          </a:stretch>
        </p:blipFill>
        <p:spPr bwMode="auto">
          <a:xfrm>
            <a:off x="152400" y="152400"/>
            <a:ext cx="838200" cy="838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Oral Cancer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524000"/>
            <a:ext cx="8458200" cy="4953000"/>
          </a:xfrm>
        </p:spPr>
        <p:txBody>
          <a:bodyPr>
            <a:noAutofit/>
          </a:bodyPr>
          <a:lstStyle/>
          <a:p>
            <a:r>
              <a:rPr lang="en-US" sz="2400" dirty="0" smtClean="0">
                <a:latin typeface="Times New Roman" pitchFamily="18" charset="0"/>
                <a:cs typeface="Times New Roman" pitchFamily="18" charset="0"/>
              </a:rPr>
              <a:t>India has one third of oral cancer cases in the world.</a:t>
            </a:r>
          </a:p>
          <a:p>
            <a:r>
              <a:rPr lang="en-US" sz="2400" dirty="0" smtClean="0">
                <a:latin typeface="Times New Roman" pitchFamily="18" charset="0"/>
                <a:cs typeface="Times New Roman" pitchFamily="18" charset="0"/>
              </a:rPr>
              <a:t>Oral cancers in India estimated (</a:t>
            </a:r>
            <a:r>
              <a:rPr lang="en-US" sz="2400" dirty="0" err="1" smtClean="0">
                <a:latin typeface="Times New Roman" pitchFamily="18" charset="0"/>
                <a:cs typeface="Times New Roman" pitchFamily="18" charset="0"/>
              </a:rPr>
              <a:t>Globocan</a:t>
            </a:r>
            <a:r>
              <a:rPr lang="en-US" sz="2400" dirty="0" smtClean="0">
                <a:latin typeface="Times New Roman" pitchFamily="18" charset="0"/>
                <a:cs typeface="Times New Roman" pitchFamily="18" charset="0"/>
              </a:rPr>
              <a:t>, 2018) :</a:t>
            </a:r>
          </a:p>
          <a:p>
            <a:pPr marL="360363" indent="-360363">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New cases: 1,19,992</a:t>
            </a:r>
          </a:p>
          <a:p>
            <a:pPr indent="-73025">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Deaths: 72,616</a:t>
            </a:r>
          </a:p>
          <a:p>
            <a:pPr algn="just"/>
            <a:r>
              <a:rPr lang="en-US" sz="2400" dirty="0" smtClean="0">
                <a:latin typeface="Times New Roman" pitchFamily="18" charset="0"/>
                <a:cs typeface="Times New Roman" pitchFamily="18" charset="0"/>
              </a:rPr>
              <a:t>Oral cancer accounts for around </a:t>
            </a:r>
            <a:r>
              <a:rPr lang="en-US" sz="2400" b="1" dirty="0" smtClean="0">
                <a:latin typeface="Times New Roman" pitchFamily="18" charset="0"/>
                <a:cs typeface="Times New Roman" pitchFamily="18" charset="0"/>
              </a:rPr>
              <a:t>30% of all cancers</a:t>
            </a:r>
            <a:r>
              <a:rPr lang="en-US" sz="2400" dirty="0" smtClean="0">
                <a:latin typeface="Times New Roman" pitchFamily="18" charset="0"/>
                <a:cs typeface="Times New Roman" pitchFamily="18" charset="0"/>
              </a:rPr>
              <a:t> in India, occurring most often in people over 40 years old. Oral cancers are most often discovered after they’ve spread to the lymph nodes of the neck. </a:t>
            </a:r>
          </a:p>
          <a:p>
            <a:r>
              <a:rPr lang="en-US" sz="2400" dirty="0" smtClean="0">
                <a:latin typeface="Times New Roman" pitchFamily="18" charset="0"/>
                <a:cs typeface="Times New Roman" pitchFamily="18" charset="0"/>
              </a:rPr>
              <a:t>More men suffer and die from oral cancer than women. </a:t>
            </a:r>
          </a:p>
          <a:p>
            <a:r>
              <a:rPr lang="en-US" sz="2400" b="1" dirty="0" smtClean="0">
                <a:solidFill>
                  <a:srgbClr val="FF0000"/>
                </a:solidFill>
                <a:latin typeface="Times New Roman" pitchFamily="18" charset="0"/>
                <a:cs typeface="Times New Roman" pitchFamily="18" charset="0"/>
              </a:rPr>
              <a:t>Early detection is key to surviving oral cancer.</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pic>
        <p:nvPicPr>
          <p:cNvPr id="4" name="Picture 2" descr="C:\Users\HP\Desktop\kundariya kcpf logo.jpg"/>
          <p:cNvPicPr>
            <a:picLocks noChangeAspect="1" noChangeArrowheads="1"/>
          </p:cNvPicPr>
          <p:nvPr/>
        </p:nvPicPr>
        <p:blipFill>
          <a:blip r:embed="rId2" cstate="print"/>
          <a:srcRect/>
          <a:stretch>
            <a:fillRect/>
          </a:stretch>
        </p:blipFill>
        <p:spPr bwMode="auto">
          <a:xfrm>
            <a:off x="152400" y="152400"/>
            <a:ext cx="838200" cy="838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Oral Cancer</a:t>
            </a:r>
            <a:endParaRPr lang="en-US" b="1" dirty="0"/>
          </a:p>
        </p:txBody>
      </p:sp>
      <p:sp>
        <p:nvSpPr>
          <p:cNvPr id="3" name="Content Placeholder 2"/>
          <p:cNvSpPr>
            <a:spLocks noGrp="1"/>
          </p:cNvSpPr>
          <p:nvPr>
            <p:ph idx="1"/>
          </p:nvPr>
        </p:nvSpPr>
        <p:spPr>
          <a:xfrm>
            <a:off x="304800" y="1600200"/>
            <a:ext cx="8382000" cy="4525963"/>
          </a:xfrm>
        </p:spPr>
        <p:txBody>
          <a:bodyPr>
            <a:noAutofit/>
          </a:bodyPr>
          <a:lstStyle/>
          <a:p>
            <a:pPr algn="just"/>
            <a:r>
              <a:rPr lang="en-US" sz="2400" dirty="0" smtClean="0">
                <a:latin typeface="Times New Roman" pitchFamily="18" charset="0"/>
                <a:cs typeface="Times New Roman" pitchFamily="18" charset="0"/>
              </a:rPr>
              <a:t>Oral cancer is cancer that develops in the tissues of the mouth or throat. It belongs to a larger group of cancers called head and neck cancers. </a:t>
            </a:r>
          </a:p>
          <a:p>
            <a:r>
              <a:rPr lang="en-US" sz="2400" b="1" dirty="0" smtClean="0">
                <a:latin typeface="Times New Roman" pitchFamily="18" charset="0"/>
                <a:cs typeface="Times New Roman" pitchFamily="18" charset="0"/>
              </a:rPr>
              <a:t>Types of oral cancers :</a:t>
            </a:r>
          </a:p>
          <a:p>
            <a:pPr>
              <a:buNone/>
            </a:pPr>
            <a:r>
              <a:rPr lang="en-US" sz="2400" dirty="0" smtClean="0">
                <a:latin typeface="Times New Roman" pitchFamily="18" charset="0"/>
                <a:cs typeface="Times New Roman" pitchFamily="18" charset="0"/>
              </a:rPr>
              <a:t>    Oral cancers include cancers of the:</a:t>
            </a:r>
          </a:p>
          <a:p>
            <a:pPr>
              <a:buFont typeface="Wingdings" pitchFamily="2" charset="2"/>
              <a:buChar char="Ø"/>
            </a:pPr>
            <a:r>
              <a:rPr lang="en-IN" sz="2400" dirty="0" smtClean="0">
                <a:latin typeface="Times New Roman" pitchFamily="18" charset="0"/>
                <a:cs typeface="Times New Roman" pitchFamily="18" charset="0"/>
              </a:rPr>
              <a:t>Lips</a:t>
            </a:r>
          </a:p>
          <a:p>
            <a:pPr>
              <a:buFont typeface="Wingdings" pitchFamily="2" charset="2"/>
              <a:buChar char="Ø"/>
            </a:pPr>
            <a:r>
              <a:rPr lang="en-IN" sz="2400" dirty="0" smtClean="0">
                <a:latin typeface="Times New Roman" pitchFamily="18" charset="0"/>
                <a:cs typeface="Times New Roman" pitchFamily="18" charset="0"/>
              </a:rPr>
              <a:t>Tongue</a:t>
            </a: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Inner lining of the cheek</a:t>
            </a:r>
          </a:p>
          <a:p>
            <a:pPr>
              <a:buFont typeface="Wingdings" pitchFamily="2" charset="2"/>
              <a:buChar char="Ø"/>
            </a:pPr>
            <a:r>
              <a:rPr lang="en-US" sz="2400" dirty="0" smtClean="0">
                <a:latin typeface="Times New Roman" pitchFamily="18" charset="0"/>
                <a:cs typeface="Times New Roman" pitchFamily="18" charset="0"/>
              </a:rPr>
              <a:t>Gums</a:t>
            </a:r>
          </a:p>
          <a:p>
            <a:pPr>
              <a:buFont typeface="Wingdings" pitchFamily="2" charset="2"/>
              <a:buChar char="Ø"/>
            </a:pPr>
            <a:r>
              <a:rPr lang="en-US" sz="2400" dirty="0" smtClean="0">
                <a:latin typeface="Times New Roman" pitchFamily="18" charset="0"/>
                <a:cs typeface="Times New Roman" pitchFamily="18" charset="0"/>
              </a:rPr>
              <a:t>Floor of the mouth</a:t>
            </a:r>
          </a:p>
          <a:p>
            <a:pPr>
              <a:buFont typeface="Wingdings" pitchFamily="2" charset="2"/>
              <a:buChar char="Ø"/>
            </a:pPr>
            <a:r>
              <a:rPr lang="en-US" sz="2400" dirty="0" smtClean="0">
                <a:latin typeface="Times New Roman" pitchFamily="18" charset="0"/>
                <a:cs typeface="Times New Roman" pitchFamily="18" charset="0"/>
              </a:rPr>
              <a:t>Hard and soft palate</a:t>
            </a:r>
          </a:p>
          <a:p>
            <a:endParaRPr lang="en-US" sz="2400" dirty="0">
              <a:latin typeface="Times New Roman" pitchFamily="18" charset="0"/>
              <a:cs typeface="Times New Roman" pitchFamily="18" charset="0"/>
            </a:endParaRPr>
          </a:p>
        </p:txBody>
      </p:sp>
      <p:pic>
        <p:nvPicPr>
          <p:cNvPr id="1027" name="Picture 3" descr="C:\Users\HP\Desktop\CDR716338-571.jpg"/>
          <p:cNvPicPr>
            <a:picLocks noChangeAspect="1" noChangeArrowheads="1"/>
          </p:cNvPicPr>
          <p:nvPr/>
        </p:nvPicPr>
        <p:blipFill>
          <a:blip r:embed="rId2"/>
          <a:srcRect l="10500" r="6281" b="13733"/>
          <a:stretch>
            <a:fillRect/>
          </a:stretch>
        </p:blipFill>
        <p:spPr bwMode="auto">
          <a:xfrm>
            <a:off x="5029200" y="3200400"/>
            <a:ext cx="4114800" cy="3657600"/>
          </a:xfrm>
          <a:prstGeom prst="rect">
            <a:avLst/>
          </a:prstGeom>
          <a:noFill/>
        </p:spPr>
      </p:pic>
      <p:pic>
        <p:nvPicPr>
          <p:cNvPr id="5" name="Picture 2" descr="C:\Users\HP\Desktop\kundariya kcpf logo.jpg"/>
          <p:cNvPicPr>
            <a:picLocks noChangeAspect="1" noChangeArrowheads="1"/>
          </p:cNvPicPr>
          <p:nvPr/>
        </p:nvPicPr>
        <p:blipFill>
          <a:blip r:embed="rId3" cstate="print"/>
          <a:srcRect/>
          <a:stretch>
            <a:fillRect/>
          </a:stretch>
        </p:blipFill>
        <p:spPr bwMode="auto">
          <a:xfrm>
            <a:off x="152400" y="152400"/>
            <a:ext cx="838200" cy="83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IN" b="1" dirty="0" smtClean="0">
                <a:latin typeface="Times New Roman" pitchFamily="18" charset="0"/>
                <a:cs typeface="Times New Roman" pitchFamily="18" charset="0"/>
              </a:rPr>
              <a:t>Risk Factors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305800" cy="914400"/>
          </a:xfrm>
          <a:solidFill>
            <a:srgbClr val="FF0000"/>
          </a:solidFill>
        </p:spPr>
        <p:txBody>
          <a:bodyPr>
            <a:noAutofit/>
          </a:bodyPr>
          <a:lstStyle/>
          <a:p>
            <a:pPr algn="ctr">
              <a:buNone/>
            </a:pPr>
            <a:r>
              <a:rPr lang="en-US" sz="2400" b="1" dirty="0" smtClean="0">
                <a:solidFill>
                  <a:schemeClr val="bg1"/>
                </a:solidFill>
                <a:latin typeface="Times New Roman" pitchFamily="18" charset="0"/>
                <a:cs typeface="Times New Roman" pitchFamily="18" charset="0"/>
              </a:rPr>
              <a:t>Tobacco use of any kind, including cigarettes, cigars, pipes,</a:t>
            </a:r>
          </a:p>
          <a:p>
            <a:pPr algn="ctr">
              <a:buNone/>
            </a:pPr>
            <a:r>
              <a:rPr lang="en-US" sz="2400" b="1" dirty="0" smtClean="0">
                <a:solidFill>
                  <a:schemeClr val="bg1"/>
                </a:solidFill>
                <a:latin typeface="Times New Roman" pitchFamily="18" charset="0"/>
                <a:cs typeface="Times New Roman" pitchFamily="18" charset="0"/>
              </a:rPr>
              <a:t>chewing tobacco and snuff</a:t>
            </a:r>
          </a:p>
          <a:p>
            <a:pPr algn="ctr">
              <a:buNone/>
            </a:pPr>
            <a:endParaRPr lang="en-US" sz="2400" b="1" dirty="0" smtClean="0">
              <a:solidFill>
                <a:schemeClr val="bg1"/>
              </a:solidFill>
              <a:latin typeface="Times New Roman" pitchFamily="18" charset="0"/>
              <a:cs typeface="Times New Roman" pitchFamily="18" charset="0"/>
            </a:endParaRPr>
          </a:p>
        </p:txBody>
      </p:sp>
      <p:pic>
        <p:nvPicPr>
          <p:cNvPr id="2050" name="Picture 2" descr="C:\Users\HP\Desktop\download.jpg"/>
          <p:cNvPicPr>
            <a:picLocks noChangeAspect="1" noChangeArrowheads="1"/>
          </p:cNvPicPr>
          <p:nvPr/>
        </p:nvPicPr>
        <p:blipFill>
          <a:blip r:embed="rId2"/>
          <a:srcRect r="9818"/>
          <a:stretch>
            <a:fillRect/>
          </a:stretch>
        </p:blipFill>
        <p:spPr bwMode="auto">
          <a:xfrm>
            <a:off x="2133600" y="3962400"/>
            <a:ext cx="2362200" cy="1743075"/>
          </a:xfrm>
          <a:prstGeom prst="rect">
            <a:avLst/>
          </a:prstGeom>
          <a:noFill/>
        </p:spPr>
      </p:pic>
      <p:pic>
        <p:nvPicPr>
          <p:cNvPr id="2051" name="Picture 3" descr="C:\Users\HP\Desktop\best-cheap-cigars.jpg"/>
          <p:cNvPicPr>
            <a:picLocks noChangeAspect="1" noChangeArrowheads="1"/>
          </p:cNvPicPr>
          <p:nvPr/>
        </p:nvPicPr>
        <p:blipFill>
          <a:blip r:embed="rId3" cstate="print"/>
          <a:srcRect r="12925" b="9843"/>
          <a:stretch>
            <a:fillRect/>
          </a:stretch>
        </p:blipFill>
        <p:spPr bwMode="auto">
          <a:xfrm>
            <a:off x="2209800" y="2362200"/>
            <a:ext cx="2286000" cy="1676400"/>
          </a:xfrm>
          <a:prstGeom prst="rect">
            <a:avLst/>
          </a:prstGeom>
          <a:noFill/>
        </p:spPr>
      </p:pic>
      <p:pic>
        <p:nvPicPr>
          <p:cNvPr id="2052" name="Picture 4" descr="C:\Users\HP\Desktop\1e540753f9fd592055dbd427277e88c1.jpg"/>
          <p:cNvPicPr>
            <a:picLocks noChangeAspect="1" noChangeArrowheads="1"/>
          </p:cNvPicPr>
          <p:nvPr/>
        </p:nvPicPr>
        <p:blipFill>
          <a:blip r:embed="rId4"/>
          <a:srcRect l="9322" r="11864"/>
          <a:stretch>
            <a:fillRect/>
          </a:stretch>
        </p:blipFill>
        <p:spPr bwMode="auto">
          <a:xfrm>
            <a:off x="228600" y="2362200"/>
            <a:ext cx="1981200" cy="3352800"/>
          </a:xfrm>
          <a:prstGeom prst="rect">
            <a:avLst/>
          </a:prstGeom>
          <a:noFill/>
        </p:spPr>
      </p:pic>
      <p:sp>
        <p:nvSpPr>
          <p:cNvPr id="7" name="Rectangle 6"/>
          <p:cNvSpPr/>
          <p:nvPr/>
        </p:nvSpPr>
        <p:spPr>
          <a:xfrm>
            <a:off x="228600" y="5715000"/>
            <a:ext cx="4267200" cy="1200329"/>
          </a:xfrm>
          <a:prstGeom prst="rect">
            <a:avLst/>
          </a:prstGeom>
        </p:spPr>
        <p:txBody>
          <a:bodyPr wrap="square">
            <a:spAutoFit/>
          </a:bodyPr>
          <a:lstStyle/>
          <a:p>
            <a:pPr algn="ctr"/>
            <a:r>
              <a:rPr lang="en-US" sz="2400" b="1" dirty="0" smtClean="0">
                <a:latin typeface="Times New Roman" pitchFamily="18" charset="0"/>
                <a:cs typeface="Times New Roman" pitchFamily="18" charset="0"/>
              </a:rPr>
              <a:t>Smokers are </a:t>
            </a:r>
            <a:r>
              <a:rPr lang="en-US" sz="2400" b="1" dirty="0" smtClean="0">
                <a:solidFill>
                  <a:srgbClr val="FF0000"/>
                </a:solidFill>
                <a:latin typeface="Times New Roman" pitchFamily="18" charset="0"/>
                <a:cs typeface="Times New Roman" pitchFamily="18" charset="0"/>
              </a:rPr>
              <a:t>six times more likely </a:t>
            </a:r>
            <a:r>
              <a:rPr lang="en-US" sz="2400" b="1" dirty="0" smtClean="0">
                <a:latin typeface="Times New Roman" pitchFamily="18" charset="0"/>
                <a:cs typeface="Times New Roman" pitchFamily="18" charset="0"/>
              </a:rPr>
              <a:t>than nonsmokers to develop oral cancers</a:t>
            </a:r>
            <a:endParaRPr lang="en-US" sz="2400" b="1" dirty="0"/>
          </a:p>
        </p:txBody>
      </p:sp>
      <p:sp>
        <p:nvSpPr>
          <p:cNvPr id="8" name="Rectangle 7"/>
          <p:cNvSpPr/>
          <p:nvPr/>
        </p:nvSpPr>
        <p:spPr>
          <a:xfrm>
            <a:off x="4800600" y="5657671"/>
            <a:ext cx="4038600" cy="1200329"/>
          </a:xfrm>
          <a:prstGeom prst="rect">
            <a:avLst/>
          </a:prstGeom>
        </p:spPr>
        <p:txBody>
          <a:bodyPr wrap="square">
            <a:spAutoFit/>
          </a:bodyPr>
          <a:lstStyle/>
          <a:p>
            <a:pPr algn="ctr"/>
            <a:r>
              <a:rPr lang="en-US" sz="2400" b="1" dirty="0" smtClean="0">
                <a:latin typeface="Times New Roman" pitchFamily="18" charset="0"/>
                <a:cs typeface="Times New Roman" pitchFamily="18" charset="0"/>
              </a:rPr>
              <a:t>Smokeless tobacco products are </a:t>
            </a:r>
            <a:r>
              <a:rPr lang="en-US" sz="2400" b="1" dirty="0" smtClean="0">
                <a:solidFill>
                  <a:srgbClr val="FF0000"/>
                </a:solidFill>
                <a:latin typeface="Times New Roman" pitchFamily="18" charset="0"/>
                <a:cs typeface="Times New Roman" pitchFamily="18" charset="0"/>
              </a:rPr>
              <a:t>50 times more likely </a:t>
            </a:r>
            <a:r>
              <a:rPr lang="en-US" sz="2400" b="1" dirty="0" smtClean="0">
                <a:latin typeface="Times New Roman" pitchFamily="18" charset="0"/>
                <a:cs typeface="Times New Roman" pitchFamily="18" charset="0"/>
              </a:rPr>
              <a:t>to develop oral cancers</a:t>
            </a:r>
            <a:endParaRPr lang="en-US" sz="2400" b="1" dirty="0">
              <a:latin typeface="Times New Roman" pitchFamily="18" charset="0"/>
              <a:cs typeface="Times New Roman" pitchFamily="18" charset="0"/>
            </a:endParaRPr>
          </a:p>
        </p:txBody>
      </p:sp>
      <p:pic>
        <p:nvPicPr>
          <p:cNvPr id="2053" name="Picture 5" descr="C:\Users\HP\Desktop\2-Figure3-1.png"/>
          <p:cNvPicPr>
            <a:picLocks noChangeAspect="1" noChangeArrowheads="1"/>
          </p:cNvPicPr>
          <p:nvPr/>
        </p:nvPicPr>
        <p:blipFill>
          <a:blip r:embed="rId5"/>
          <a:srcRect l="2258" b="6463"/>
          <a:stretch>
            <a:fillRect/>
          </a:stretch>
        </p:blipFill>
        <p:spPr bwMode="auto">
          <a:xfrm>
            <a:off x="4800600" y="2362200"/>
            <a:ext cx="4038600" cy="3284396"/>
          </a:xfrm>
          <a:prstGeom prst="rect">
            <a:avLst/>
          </a:prstGeom>
          <a:noFill/>
        </p:spPr>
      </p:pic>
      <p:pic>
        <p:nvPicPr>
          <p:cNvPr id="2054" name="Picture 6" descr="C:\Users\HP\Desktop\images.png"/>
          <p:cNvPicPr>
            <a:picLocks noChangeAspect="1" noChangeArrowheads="1"/>
          </p:cNvPicPr>
          <p:nvPr/>
        </p:nvPicPr>
        <p:blipFill>
          <a:blip r:embed="rId6"/>
          <a:srcRect/>
          <a:stretch>
            <a:fillRect/>
          </a:stretch>
        </p:blipFill>
        <p:spPr bwMode="auto">
          <a:xfrm>
            <a:off x="6553200" y="184998"/>
            <a:ext cx="2362200" cy="881802"/>
          </a:xfrm>
          <a:prstGeom prst="rect">
            <a:avLst/>
          </a:prstGeom>
          <a:noFill/>
        </p:spPr>
      </p:pic>
      <p:pic>
        <p:nvPicPr>
          <p:cNvPr id="11" name="Picture 2" descr="C:\Users\HP\Desktop\kundariya kcpf logo.jpg"/>
          <p:cNvPicPr>
            <a:picLocks noChangeAspect="1" noChangeArrowheads="1"/>
          </p:cNvPicPr>
          <p:nvPr/>
        </p:nvPicPr>
        <p:blipFill>
          <a:blip r:embed="rId7" cstate="print"/>
          <a:srcRect/>
          <a:stretch>
            <a:fillRect/>
          </a:stretch>
        </p:blipFill>
        <p:spPr bwMode="auto">
          <a:xfrm>
            <a:off x="152400" y="152400"/>
            <a:ext cx="838200" cy="838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4572000" cy="1905000"/>
          </a:xfrm>
        </p:spPr>
        <p:txBody>
          <a:bodyPr>
            <a:normAutofit/>
          </a:bodyPr>
          <a:lstStyle/>
          <a:p>
            <a:pPr>
              <a:buNone/>
            </a:pPr>
            <a:r>
              <a:rPr lang="en-US" sz="2400" b="1" dirty="0" smtClean="0">
                <a:solidFill>
                  <a:srgbClr val="FF0000"/>
                </a:solidFill>
                <a:latin typeface="Times New Roman" pitchFamily="18" charset="0"/>
                <a:cs typeface="Times New Roman" pitchFamily="18" charset="0"/>
              </a:rPr>
              <a:t>Excessive consumption of alcohol</a:t>
            </a:r>
          </a:p>
          <a:p>
            <a:pPr marL="0" indent="0">
              <a:buNone/>
            </a:pPr>
            <a:r>
              <a:rPr lang="en-US" sz="2400" b="1" dirty="0" smtClean="0">
                <a:latin typeface="Times New Roman" pitchFamily="18" charset="0"/>
                <a:cs typeface="Times New Roman" pitchFamily="18" charset="0"/>
              </a:rPr>
              <a:t>Oral cancers are about </a:t>
            </a:r>
            <a:r>
              <a:rPr lang="en-US" sz="2400" b="1" dirty="0" smtClean="0">
                <a:solidFill>
                  <a:srgbClr val="FF0000"/>
                </a:solidFill>
                <a:latin typeface="Times New Roman" pitchFamily="18" charset="0"/>
                <a:cs typeface="Times New Roman" pitchFamily="18" charset="0"/>
              </a:rPr>
              <a:t>six times more common </a:t>
            </a:r>
            <a:r>
              <a:rPr lang="en-US" sz="2400" b="1" dirty="0" smtClean="0">
                <a:latin typeface="Times New Roman" pitchFamily="18" charset="0"/>
                <a:cs typeface="Times New Roman" pitchFamily="18" charset="0"/>
              </a:rPr>
              <a:t>in drinkers than in nondrinkers.</a:t>
            </a:r>
          </a:p>
          <a:p>
            <a:endParaRPr lang="en-IN" sz="2400" b="1" dirty="0" smtClean="0">
              <a:latin typeface="Times New Roman" pitchFamily="18" charset="0"/>
              <a:cs typeface="Times New Roman" pitchFamily="18" charset="0"/>
            </a:endParaRPr>
          </a:p>
        </p:txBody>
      </p:sp>
      <p:pic>
        <p:nvPicPr>
          <p:cNvPr id="3075" name="Picture 3" descr="C:\Users\HP\Desktop\alcohol-alcoholic-beverage-bar-602750-562x500-2.png"/>
          <p:cNvPicPr>
            <a:picLocks noChangeAspect="1" noChangeArrowheads="1"/>
          </p:cNvPicPr>
          <p:nvPr/>
        </p:nvPicPr>
        <p:blipFill>
          <a:blip r:embed="rId2"/>
          <a:srcRect/>
          <a:stretch>
            <a:fillRect/>
          </a:stretch>
        </p:blipFill>
        <p:spPr bwMode="auto">
          <a:xfrm>
            <a:off x="5257800" y="914400"/>
            <a:ext cx="3362325" cy="2988733"/>
          </a:xfrm>
          <a:prstGeom prst="rect">
            <a:avLst/>
          </a:prstGeom>
          <a:noFill/>
        </p:spPr>
      </p:pic>
      <p:sp>
        <p:nvSpPr>
          <p:cNvPr id="6" name="Rectangle 5"/>
          <p:cNvSpPr/>
          <p:nvPr/>
        </p:nvSpPr>
        <p:spPr>
          <a:xfrm>
            <a:off x="838200" y="4800600"/>
            <a:ext cx="7467600" cy="1200329"/>
          </a:xfrm>
          <a:prstGeom prst="rect">
            <a:avLst/>
          </a:prstGeom>
          <a:solidFill>
            <a:srgbClr val="FF000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People who consume large amounts of alcohol and tobacco are at an even greater risk, especially when both products are used on a regular basis.</a:t>
            </a:r>
            <a:endParaRPr lang="en-US" sz="2400" b="1" dirty="0">
              <a:solidFill>
                <a:schemeClr val="bg1"/>
              </a:solidFill>
              <a:latin typeface="Times New Roman" pitchFamily="18" charset="0"/>
              <a:cs typeface="Times New Roman" pitchFamily="18" charset="0"/>
            </a:endParaRPr>
          </a:p>
        </p:txBody>
      </p:sp>
      <p:pic>
        <p:nvPicPr>
          <p:cNvPr id="7" name="Picture 6" descr="C:\Users\HP\Desktop\images.png"/>
          <p:cNvPicPr>
            <a:picLocks noChangeAspect="1" noChangeArrowheads="1"/>
          </p:cNvPicPr>
          <p:nvPr/>
        </p:nvPicPr>
        <p:blipFill>
          <a:blip r:embed="rId3"/>
          <a:srcRect/>
          <a:stretch>
            <a:fillRect/>
          </a:stretch>
        </p:blipFill>
        <p:spPr bwMode="auto">
          <a:xfrm>
            <a:off x="1524000" y="152400"/>
            <a:ext cx="2362200" cy="881802"/>
          </a:xfrm>
          <a:prstGeom prst="rect">
            <a:avLst/>
          </a:prstGeom>
          <a:noFill/>
        </p:spPr>
      </p:pic>
      <p:pic>
        <p:nvPicPr>
          <p:cNvPr id="8" name="Picture 2" descr="C:\Users\HP\Desktop\kundariya kcpf logo.jpg"/>
          <p:cNvPicPr>
            <a:picLocks noChangeAspect="1" noChangeArrowheads="1"/>
          </p:cNvPicPr>
          <p:nvPr/>
        </p:nvPicPr>
        <p:blipFill>
          <a:blip r:embed="rId4" cstate="print"/>
          <a:srcRect/>
          <a:stretch>
            <a:fillRect/>
          </a:stretch>
        </p:blipFill>
        <p:spPr bwMode="auto">
          <a:xfrm>
            <a:off x="152400" y="152400"/>
            <a:ext cx="838200"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Other Risk Factors</a:t>
            </a:r>
            <a:endParaRPr lang="en-US" b="1" dirty="0">
              <a:latin typeface="Times New Roman" pitchFamily="18" charset="0"/>
              <a:cs typeface="Times New Roman" pitchFamily="18" charset="0"/>
            </a:endParaRPr>
          </a:p>
        </p:txBody>
      </p:sp>
      <p:pic>
        <p:nvPicPr>
          <p:cNvPr id="4098" name="Picture 2" descr="C:\Users\HP\Desktop\blog23july2019-826x470.jpg"/>
          <p:cNvPicPr>
            <a:picLocks noChangeAspect="1" noChangeArrowheads="1"/>
          </p:cNvPicPr>
          <p:nvPr/>
        </p:nvPicPr>
        <p:blipFill>
          <a:blip r:embed="rId2"/>
          <a:srcRect/>
          <a:stretch>
            <a:fillRect/>
          </a:stretch>
        </p:blipFill>
        <p:spPr bwMode="auto">
          <a:xfrm>
            <a:off x="4724400" y="1447800"/>
            <a:ext cx="3476625" cy="2286000"/>
          </a:xfrm>
          <a:prstGeom prst="rect">
            <a:avLst/>
          </a:prstGeom>
          <a:noFill/>
        </p:spPr>
      </p:pic>
      <p:pic>
        <p:nvPicPr>
          <p:cNvPr id="4099" name="Picture 3" descr="C:\Users\HP\Desktop\ISHN0516_F6_pic.jpg"/>
          <p:cNvPicPr>
            <a:picLocks noGrp="1" noChangeAspect="1" noChangeArrowheads="1"/>
          </p:cNvPicPr>
          <p:nvPr>
            <p:ph idx="1"/>
          </p:nvPr>
        </p:nvPicPr>
        <p:blipFill>
          <a:blip r:embed="rId3"/>
          <a:srcRect/>
          <a:stretch>
            <a:fillRect/>
          </a:stretch>
        </p:blipFill>
        <p:spPr bwMode="auto">
          <a:xfrm>
            <a:off x="457200" y="4038600"/>
            <a:ext cx="4038600" cy="2468033"/>
          </a:xfrm>
          <a:prstGeom prst="rect">
            <a:avLst/>
          </a:prstGeom>
          <a:noFill/>
        </p:spPr>
      </p:pic>
      <p:sp>
        <p:nvSpPr>
          <p:cNvPr id="7" name="Rectangle 6"/>
          <p:cNvSpPr/>
          <p:nvPr/>
        </p:nvSpPr>
        <p:spPr>
          <a:xfrm>
            <a:off x="838200" y="2133600"/>
            <a:ext cx="3581400" cy="830997"/>
          </a:xfrm>
          <a:prstGeom prst="rect">
            <a:avLst/>
          </a:prstGeom>
        </p:spPr>
        <p:txBody>
          <a:bodyPr wrap="square">
            <a:spAutoFit/>
          </a:bodyPr>
          <a:lstStyle/>
          <a:p>
            <a:pPr algn="ctr"/>
            <a:r>
              <a:rPr lang="en-US" sz="2400" dirty="0" smtClean="0">
                <a:latin typeface="Times New Roman" pitchFamily="18" charset="0"/>
                <a:cs typeface="Times New Roman" pitchFamily="18" charset="0"/>
              </a:rPr>
              <a:t>Family history of oral or other types of cancer</a:t>
            </a:r>
          </a:p>
        </p:txBody>
      </p:sp>
      <p:sp>
        <p:nvSpPr>
          <p:cNvPr id="8" name="Rectangle 7"/>
          <p:cNvSpPr/>
          <p:nvPr/>
        </p:nvSpPr>
        <p:spPr>
          <a:xfrm>
            <a:off x="4876800" y="5257800"/>
            <a:ext cx="3106941" cy="461665"/>
          </a:xfrm>
          <a:prstGeom prst="rect">
            <a:avLst/>
          </a:prstGeom>
        </p:spPr>
        <p:txBody>
          <a:bodyPr wrap="none">
            <a:spAutoFit/>
          </a:bodyPr>
          <a:lstStyle/>
          <a:p>
            <a:r>
              <a:rPr lang="en-US" sz="2400" dirty="0" smtClean="0">
                <a:latin typeface="Times New Roman" pitchFamily="18" charset="0"/>
                <a:cs typeface="Times New Roman" pitchFamily="18" charset="0"/>
              </a:rPr>
              <a:t>Excessive sun exposure</a:t>
            </a:r>
          </a:p>
        </p:txBody>
      </p:sp>
      <p:pic>
        <p:nvPicPr>
          <p:cNvPr id="9" name="Picture 2" descr="C:\Users\HP\Desktop\kundariya kcpf logo.jpg"/>
          <p:cNvPicPr>
            <a:picLocks noChangeAspect="1" noChangeArrowheads="1"/>
          </p:cNvPicPr>
          <p:nvPr/>
        </p:nvPicPr>
        <p:blipFill>
          <a:blip r:embed="rId4" cstate="print"/>
          <a:srcRect/>
          <a:stretch>
            <a:fillRect/>
          </a:stretch>
        </p:blipFill>
        <p:spPr bwMode="auto">
          <a:xfrm>
            <a:off x="152400" y="152400"/>
            <a:ext cx="838200" cy="838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200400"/>
            <a:ext cx="3048000" cy="461665"/>
          </a:xfrm>
          <a:prstGeom prst="rect">
            <a:avLst/>
          </a:prstGeom>
        </p:spPr>
        <p:txBody>
          <a:bodyPr wrap="square">
            <a:spAutoFit/>
          </a:bodyPr>
          <a:lstStyle/>
          <a:p>
            <a:r>
              <a:rPr lang="en-US" sz="2400" dirty="0" smtClean="0">
                <a:latin typeface="Times New Roman" pitchFamily="18" charset="0"/>
                <a:cs typeface="Times New Roman" pitchFamily="18" charset="0"/>
              </a:rPr>
              <a:t> Weak immune system</a:t>
            </a:r>
          </a:p>
        </p:txBody>
      </p:sp>
      <p:pic>
        <p:nvPicPr>
          <p:cNvPr id="5122" name="Picture 2" descr="C:\Users\HP\Desktop\download (1).jpg"/>
          <p:cNvPicPr>
            <a:picLocks noChangeAspect="1" noChangeArrowheads="1"/>
          </p:cNvPicPr>
          <p:nvPr/>
        </p:nvPicPr>
        <p:blipFill>
          <a:blip r:embed="rId2"/>
          <a:srcRect/>
          <a:stretch>
            <a:fillRect/>
          </a:stretch>
        </p:blipFill>
        <p:spPr bwMode="auto">
          <a:xfrm>
            <a:off x="762000" y="609600"/>
            <a:ext cx="2971800" cy="2197539"/>
          </a:xfrm>
          <a:prstGeom prst="rect">
            <a:avLst/>
          </a:prstGeom>
          <a:noFill/>
        </p:spPr>
      </p:pic>
      <p:pic>
        <p:nvPicPr>
          <p:cNvPr id="5124" name="Picture 4" descr="C:\Users\HP\Desktop\poor-diet.jpg"/>
          <p:cNvPicPr>
            <a:picLocks noChangeAspect="1" noChangeArrowheads="1"/>
          </p:cNvPicPr>
          <p:nvPr/>
        </p:nvPicPr>
        <p:blipFill>
          <a:blip r:embed="rId3" cstate="print"/>
          <a:srcRect/>
          <a:stretch>
            <a:fillRect/>
          </a:stretch>
        </p:blipFill>
        <p:spPr bwMode="auto">
          <a:xfrm>
            <a:off x="762000" y="4191000"/>
            <a:ext cx="3048000" cy="2209800"/>
          </a:xfrm>
          <a:prstGeom prst="rect">
            <a:avLst/>
          </a:prstGeom>
          <a:noFill/>
        </p:spPr>
      </p:pic>
      <p:pic>
        <p:nvPicPr>
          <p:cNvPr id="5125" name="Picture 5" descr="C:\Users\HP\Desktop\Immunity.jpg"/>
          <p:cNvPicPr>
            <a:picLocks noChangeAspect="1" noChangeArrowheads="1"/>
          </p:cNvPicPr>
          <p:nvPr/>
        </p:nvPicPr>
        <p:blipFill>
          <a:blip r:embed="rId4"/>
          <a:srcRect/>
          <a:stretch>
            <a:fillRect/>
          </a:stretch>
        </p:blipFill>
        <p:spPr bwMode="auto">
          <a:xfrm>
            <a:off x="5410200" y="2438400"/>
            <a:ext cx="3276600" cy="2133600"/>
          </a:xfrm>
          <a:prstGeom prst="rect">
            <a:avLst/>
          </a:prstGeom>
          <a:noFill/>
        </p:spPr>
      </p:pic>
      <p:sp>
        <p:nvSpPr>
          <p:cNvPr id="7" name="Rectangle 6"/>
          <p:cNvSpPr/>
          <p:nvPr/>
        </p:nvSpPr>
        <p:spPr>
          <a:xfrm>
            <a:off x="3962400" y="1524000"/>
            <a:ext cx="4572000" cy="461665"/>
          </a:xfrm>
          <a:prstGeom prst="rect">
            <a:avLst/>
          </a:prstGeom>
        </p:spPr>
        <p:txBody>
          <a:bodyPr>
            <a:spAutoFit/>
          </a:bodyPr>
          <a:lstStyle/>
          <a:p>
            <a:r>
              <a:rPr lang="en-US" sz="2400" dirty="0" smtClean="0">
                <a:latin typeface="Times New Roman" pitchFamily="18" charset="0"/>
                <a:cs typeface="Times New Roman" pitchFamily="18" charset="0"/>
              </a:rPr>
              <a:t>Human </a:t>
            </a:r>
            <a:r>
              <a:rPr lang="en-US" sz="2400" dirty="0" err="1" smtClean="0">
                <a:latin typeface="Times New Roman" pitchFamily="18" charset="0"/>
                <a:cs typeface="Times New Roman" pitchFamily="18" charset="0"/>
              </a:rPr>
              <a:t>Papilloma</a:t>
            </a:r>
            <a:r>
              <a:rPr lang="en-US" sz="2400" dirty="0" smtClean="0">
                <a:latin typeface="Times New Roman" pitchFamily="18" charset="0"/>
                <a:cs typeface="Times New Roman" pitchFamily="18" charset="0"/>
              </a:rPr>
              <a:t> Virus (HPV)</a:t>
            </a:r>
            <a:endParaRPr lang="en-US" sz="2400" dirty="0">
              <a:latin typeface="Times New Roman" pitchFamily="18" charset="0"/>
              <a:cs typeface="Times New Roman" pitchFamily="18" charset="0"/>
            </a:endParaRPr>
          </a:p>
        </p:txBody>
      </p:sp>
      <p:sp>
        <p:nvSpPr>
          <p:cNvPr id="8" name="Rectangle 7"/>
          <p:cNvSpPr/>
          <p:nvPr/>
        </p:nvSpPr>
        <p:spPr>
          <a:xfrm>
            <a:off x="4267200" y="5105400"/>
            <a:ext cx="1970411" cy="461665"/>
          </a:xfrm>
          <a:prstGeom prst="rect">
            <a:avLst/>
          </a:prstGeom>
        </p:spPr>
        <p:txBody>
          <a:bodyPr wrap="none">
            <a:spAutoFit/>
          </a:bodyPr>
          <a:lstStyle/>
          <a:p>
            <a:r>
              <a:rPr lang="en-US" sz="2400" dirty="0" smtClean="0">
                <a:latin typeface="Times New Roman" pitchFamily="18" charset="0"/>
                <a:cs typeface="Times New Roman" pitchFamily="18" charset="0"/>
              </a:rPr>
              <a:t>Poor Nutrition</a:t>
            </a:r>
            <a:endParaRPr lang="en-US" sz="2400" dirty="0">
              <a:latin typeface="Times New Roman" pitchFamily="18" charset="0"/>
              <a:cs typeface="Times New Roman" pitchFamily="18" charset="0"/>
            </a:endParaRPr>
          </a:p>
        </p:txBody>
      </p:sp>
      <p:pic>
        <p:nvPicPr>
          <p:cNvPr id="9" name="Picture 2" descr="C:\Users\HP\Desktop\kundariya kcpf logo.jpg"/>
          <p:cNvPicPr>
            <a:picLocks noChangeAspect="1" noChangeArrowheads="1"/>
          </p:cNvPicPr>
          <p:nvPr/>
        </p:nvPicPr>
        <p:blipFill>
          <a:blip r:embed="rId5" cstate="print"/>
          <a:srcRect/>
          <a:stretch>
            <a:fillRect/>
          </a:stretch>
        </p:blipFill>
        <p:spPr bwMode="auto">
          <a:xfrm>
            <a:off x="152400" y="152400"/>
            <a:ext cx="838200" cy="838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b="1" dirty="0" smtClean="0">
                <a:latin typeface="Times New Roman" pitchFamily="18" charset="0"/>
                <a:cs typeface="Times New Roman" pitchFamily="18" charset="0"/>
              </a:rPr>
              <a:t>Symptoms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990600"/>
          </a:xfrm>
        </p:spPr>
        <p:txBody>
          <a:bodyPr>
            <a:noAutofit/>
          </a:bodyPr>
          <a:lstStyle/>
          <a:p>
            <a:r>
              <a:rPr lang="en-US" sz="2400" dirty="0" smtClean="0">
                <a:latin typeface="Times New Roman" pitchFamily="18" charset="0"/>
                <a:cs typeface="Times New Roman" pitchFamily="18" charset="0"/>
              </a:rPr>
              <a:t>In the early stages, there are often no signs or symptoms of oral cancer.</a:t>
            </a:r>
          </a:p>
        </p:txBody>
      </p:sp>
      <p:sp>
        <p:nvSpPr>
          <p:cNvPr id="4" name="Rectangle 3"/>
          <p:cNvSpPr/>
          <p:nvPr/>
        </p:nvSpPr>
        <p:spPr>
          <a:xfrm>
            <a:off x="4114800" y="2590800"/>
            <a:ext cx="4745851" cy="1200329"/>
          </a:xfrm>
          <a:prstGeom prst="rect">
            <a:avLst/>
          </a:prstGeom>
        </p:spPr>
        <p:txBody>
          <a:bodyPr wrap="none">
            <a:spAutoFit/>
          </a:bodyPr>
          <a:lstStyle/>
          <a:p>
            <a:pPr>
              <a:buFont typeface="Arial" pitchFamily="34" charset="0"/>
              <a:buChar char="•"/>
            </a:pPr>
            <a:r>
              <a:rPr lang="en-US" sz="2400" dirty="0" smtClean="0">
                <a:latin typeface="Times New Roman" pitchFamily="18" charset="0"/>
                <a:cs typeface="Times New Roman" pitchFamily="18" charset="0"/>
              </a:rPr>
              <a:t>A lip or mouth sore that doesn't heal</a:t>
            </a:r>
          </a:p>
          <a:p>
            <a:pPr>
              <a:buFont typeface="Arial" pitchFamily="34" charset="0"/>
              <a:buChar char="•"/>
            </a:pPr>
            <a:r>
              <a:rPr lang="en-US" sz="2400" dirty="0" smtClean="0">
                <a:latin typeface="Times New Roman" pitchFamily="18" charset="0"/>
                <a:cs typeface="Times New Roman" pitchFamily="18" charset="0"/>
              </a:rPr>
              <a:t>Loose teeth</a:t>
            </a:r>
          </a:p>
          <a:p>
            <a:pPr>
              <a:buFont typeface="Arial" pitchFamily="34" charset="0"/>
              <a:buChar char="•"/>
            </a:pPr>
            <a:r>
              <a:rPr lang="en-US" sz="2400" dirty="0" smtClean="0">
                <a:latin typeface="Times New Roman" pitchFamily="18" charset="0"/>
                <a:cs typeface="Times New Roman" pitchFamily="18" charset="0"/>
              </a:rPr>
              <a:t>Mouth pain</a:t>
            </a:r>
          </a:p>
        </p:txBody>
      </p:sp>
      <p:pic>
        <p:nvPicPr>
          <p:cNvPr id="5" name="Picture 2" descr="C:\Users\HP\Desktop\mouth-photo-2.png"/>
          <p:cNvPicPr>
            <a:picLocks noChangeAspect="1" noChangeArrowheads="1"/>
          </p:cNvPicPr>
          <p:nvPr/>
        </p:nvPicPr>
        <p:blipFill>
          <a:blip r:embed="rId2"/>
          <a:srcRect b="14483"/>
          <a:stretch>
            <a:fillRect/>
          </a:stretch>
        </p:blipFill>
        <p:spPr bwMode="auto">
          <a:xfrm>
            <a:off x="685800" y="2286000"/>
            <a:ext cx="3200400" cy="2116531"/>
          </a:xfrm>
          <a:prstGeom prst="rect">
            <a:avLst/>
          </a:prstGeom>
          <a:noFill/>
        </p:spPr>
      </p:pic>
      <p:pic>
        <p:nvPicPr>
          <p:cNvPr id="6" name="Picture 3" descr="C:\Users\HP\Desktop\oral1.jpg"/>
          <p:cNvPicPr>
            <a:picLocks noChangeAspect="1" noChangeArrowheads="1"/>
          </p:cNvPicPr>
          <p:nvPr/>
        </p:nvPicPr>
        <p:blipFill>
          <a:blip r:embed="rId3"/>
          <a:srcRect/>
          <a:stretch>
            <a:fillRect/>
          </a:stretch>
        </p:blipFill>
        <p:spPr bwMode="auto">
          <a:xfrm>
            <a:off x="5257800" y="4419600"/>
            <a:ext cx="3124200" cy="2123130"/>
          </a:xfrm>
          <a:prstGeom prst="rect">
            <a:avLst/>
          </a:prstGeom>
          <a:noFill/>
        </p:spPr>
      </p:pic>
      <p:sp>
        <p:nvSpPr>
          <p:cNvPr id="7" name="Rectangle 6"/>
          <p:cNvSpPr/>
          <p:nvPr/>
        </p:nvSpPr>
        <p:spPr>
          <a:xfrm>
            <a:off x="609600" y="5181600"/>
            <a:ext cx="4572000" cy="830997"/>
          </a:xfrm>
          <a:prstGeom prst="rect">
            <a:avLst/>
          </a:prstGeom>
        </p:spPr>
        <p:txBody>
          <a:bodyPr>
            <a:spAutoFit/>
          </a:bodyPr>
          <a:lstStyle/>
          <a:p>
            <a:pPr>
              <a:buFont typeface="Arial" pitchFamily="34" charset="0"/>
              <a:buChar char="•"/>
            </a:pPr>
            <a:r>
              <a:rPr lang="en-US" sz="2400" dirty="0" smtClean="0">
                <a:latin typeface="Times New Roman" pitchFamily="18" charset="0"/>
                <a:cs typeface="Times New Roman" pitchFamily="18" charset="0"/>
              </a:rPr>
              <a:t>Growth or lump inside your mouth</a:t>
            </a:r>
          </a:p>
          <a:p>
            <a:pPr>
              <a:buFont typeface="Arial" pitchFamily="34" charset="0"/>
              <a:buChar char="•"/>
            </a:pPr>
            <a:r>
              <a:rPr lang="en-US" sz="2400" dirty="0" smtClean="0">
                <a:latin typeface="Times New Roman" pitchFamily="18" charset="0"/>
                <a:cs typeface="Times New Roman" pitchFamily="18" charset="0"/>
              </a:rPr>
              <a:t>Ear pain</a:t>
            </a:r>
            <a:endParaRPr lang="en-US" sz="2400" dirty="0"/>
          </a:p>
        </p:txBody>
      </p:sp>
      <p:pic>
        <p:nvPicPr>
          <p:cNvPr id="8" name="Picture 2" descr="C:\Users\HP\Desktop\kundariya kcpf logo.jpg"/>
          <p:cNvPicPr>
            <a:picLocks noChangeAspect="1" noChangeArrowheads="1"/>
          </p:cNvPicPr>
          <p:nvPr/>
        </p:nvPicPr>
        <p:blipFill>
          <a:blip r:embed="rId4" cstate="print"/>
          <a:srcRect/>
          <a:stretch>
            <a:fillRect/>
          </a:stretch>
        </p:blipFill>
        <p:spPr bwMode="auto">
          <a:xfrm>
            <a:off x="152400" y="152400"/>
            <a:ext cx="838200" cy="838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P\Desktop\Erythroplakia.png"/>
          <p:cNvPicPr>
            <a:picLocks noChangeAspect="1" noChangeArrowheads="1"/>
          </p:cNvPicPr>
          <p:nvPr/>
        </p:nvPicPr>
        <p:blipFill>
          <a:blip r:embed="rId2"/>
          <a:srcRect/>
          <a:stretch>
            <a:fillRect/>
          </a:stretch>
        </p:blipFill>
        <p:spPr bwMode="auto">
          <a:xfrm>
            <a:off x="304800" y="685800"/>
            <a:ext cx="2971800" cy="2209800"/>
          </a:xfrm>
          <a:prstGeom prst="rect">
            <a:avLst/>
          </a:prstGeom>
          <a:noFill/>
        </p:spPr>
      </p:pic>
      <p:pic>
        <p:nvPicPr>
          <p:cNvPr id="5" name="Picture 2" descr="C:\Users\HP\Desktop\homogenous.png"/>
          <p:cNvPicPr>
            <a:picLocks noChangeAspect="1" noChangeArrowheads="1"/>
          </p:cNvPicPr>
          <p:nvPr/>
        </p:nvPicPr>
        <p:blipFill>
          <a:blip r:embed="rId3"/>
          <a:srcRect/>
          <a:stretch>
            <a:fillRect/>
          </a:stretch>
        </p:blipFill>
        <p:spPr bwMode="auto">
          <a:xfrm>
            <a:off x="5943600" y="685800"/>
            <a:ext cx="2819400" cy="2209800"/>
          </a:xfrm>
          <a:prstGeom prst="rect">
            <a:avLst/>
          </a:prstGeom>
          <a:noFill/>
        </p:spPr>
      </p:pic>
      <p:sp>
        <p:nvSpPr>
          <p:cNvPr id="6" name="Rectangle 5"/>
          <p:cNvSpPr/>
          <p:nvPr/>
        </p:nvSpPr>
        <p:spPr>
          <a:xfrm>
            <a:off x="3733800" y="4114800"/>
            <a:ext cx="4876800" cy="1938992"/>
          </a:xfrm>
          <a:prstGeom prst="rect">
            <a:avLst/>
          </a:prstGeom>
        </p:spPr>
        <p:txBody>
          <a:bodyPr wrap="square">
            <a:spAutoFit/>
          </a:bodyPr>
          <a:lstStyle/>
          <a:p>
            <a:pPr>
              <a:buFont typeface="Arial" pitchFamily="34" charset="0"/>
              <a:buChar char="•"/>
            </a:pPr>
            <a:r>
              <a:rPr lang="en-US" sz="2400" dirty="0" smtClean="0">
                <a:latin typeface="Times New Roman" pitchFamily="18" charset="0"/>
                <a:cs typeface="Times New Roman" pitchFamily="18" charset="0"/>
              </a:rPr>
              <a:t>Difficult or painful swallowing</a:t>
            </a:r>
          </a:p>
          <a:p>
            <a:pPr>
              <a:buFont typeface="Arial" pitchFamily="34" charset="0"/>
              <a:buChar char="•"/>
            </a:pPr>
            <a:r>
              <a:rPr lang="en-US" sz="2400" dirty="0" smtClean="0">
                <a:latin typeface="Times New Roman" pitchFamily="18" charset="0"/>
                <a:cs typeface="Times New Roman" pitchFamily="18" charset="0"/>
              </a:rPr>
              <a:t>Hoarseness, chronic </a:t>
            </a:r>
            <a:r>
              <a:rPr lang="en-US" sz="2400" dirty="0" smtClean="0">
                <a:latin typeface="Times New Roman" pitchFamily="18" charset="0"/>
                <a:cs typeface="Times New Roman" pitchFamily="18" charset="0"/>
                <a:hlinkClick r:id="rId4"/>
              </a:rPr>
              <a:t>sore throat</a:t>
            </a:r>
            <a:r>
              <a:rPr lang="en-US" sz="2400" dirty="0" smtClean="0">
                <a:latin typeface="Times New Roman" pitchFamily="18" charset="0"/>
                <a:cs typeface="Times New Roman" pitchFamily="18" charset="0"/>
              </a:rPr>
              <a:t>, or change in voice</a:t>
            </a:r>
          </a:p>
          <a:p>
            <a:pPr>
              <a:buFont typeface="Arial" pitchFamily="34" charset="0"/>
              <a:buChar char="•"/>
            </a:pPr>
            <a:r>
              <a:rPr lang="en-US" sz="2400" dirty="0" smtClean="0">
                <a:latin typeface="Times New Roman" pitchFamily="18" charset="0"/>
                <a:cs typeface="Times New Roman" pitchFamily="18" charset="0"/>
              </a:rPr>
              <a:t>Unexplained bleeding in the mouth</a:t>
            </a:r>
          </a:p>
          <a:p>
            <a:pPr>
              <a:buFont typeface="Arial" pitchFamily="34" charset="0"/>
              <a:buChar char="•"/>
            </a:pPr>
            <a:r>
              <a:rPr lang="en-IN" sz="2400" dirty="0" smtClean="0">
                <a:latin typeface="Times New Roman" pitchFamily="18" charset="0"/>
                <a:cs typeface="Times New Roman" pitchFamily="18" charset="0"/>
              </a:rPr>
              <a:t>Weight loss</a:t>
            </a:r>
            <a:endParaRPr lang="en-US" sz="2400" dirty="0" smtClean="0">
              <a:latin typeface="Times New Roman" pitchFamily="18" charset="0"/>
              <a:cs typeface="Times New Roman" pitchFamily="18" charset="0"/>
            </a:endParaRPr>
          </a:p>
        </p:txBody>
      </p:sp>
      <p:sp>
        <p:nvSpPr>
          <p:cNvPr id="7" name="Rectangle 6"/>
          <p:cNvSpPr/>
          <p:nvPr/>
        </p:nvSpPr>
        <p:spPr>
          <a:xfrm>
            <a:off x="3352800" y="1219200"/>
            <a:ext cx="2514600" cy="1200329"/>
          </a:xfrm>
          <a:prstGeom prst="rect">
            <a:avLst/>
          </a:prstGeom>
        </p:spPr>
        <p:txBody>
          <a:bodyPr wrap="square">
            <a:spAutoFit/>
          </a:bodyPr>
          <a:lstStyle/>
          <a:p>
            <a:pPr algn="ctr"/>
            <a:r>
              <a:rPr lang="en-US" sz="2400" dirty="0" smtClean="0">
                <a:latin typeface="Times New Roman" pitchFamily="18" charset="0"/>
                <a:cs typeface="Times New Roman" pitchFamily="18" charset="0"/>
              </a:rPr>
              <a:t>White or reddish patch on the inside of your mouth</a:t>
            </a:r>
            <a:endParaRPr lang="en-US" sz="2400" dirty="0"/>
          </a:p>
        </p:txBody>
      </p:sp>
      <p:pic>
        <p:nvPicPr>
          <p:cNvPr id="6147" name="Picture 3" descr="C:\Users\HP\Desktop\508982edd8932.jpg"/>
          <p:cNvPicPr>
            <a:picLocks noChangeAspect="1" noChangeArrowheads="1"/>
          </p:cNvPicPr>
          <p:nvPr/>
        </p:nvPicPr>
        <p:blipFill>
          <a:blip r:embed="rId5"/>
          <a:srcRect t="12973"/>
          <a:stretch>
            <a:fillRect/>
          </a:stretch>
        </p:blipFill>
        <p:spPr bwMode="auto">
          <a:xfrm>
            <a:off x="693801" y="3352800"/>
            <a:ext cx="2354199" cy="3067050"/>
          </a:xfrm>
          <a:prstGeom prst="rect">
            <a:avLst/>
          </a:prstGeom>
          <a:noFill/>
        </p:spPr>
      </p:pic>
      <p:pic>
        <p:nvPicPr>
          <p:cNvPr id="8" name="Picture 2" descr="C:\Users\HP\Desktop\kundariya kcpf logo.jpg"/>
          <p:cNvPicPr>
            <a:picLocks noChangeAspect="1" noChangeArrowheads="1"/>
          </p:cNvPicPr>
          <p:nvPr/>
        </p:nvPicPr>
        <p:blipFill>
          <a:blip r:embed="rId6" cstate="print"/>
          <a:srcRect/>
          <a:stretch>
            <a:fillRect/>
          </a:stretch>
        </p:blipFill>
        <p:spPr bwMode="auto">
          <a:xfrm>
            <a:off x="152400" y="152400"/>
            <a:ext cx="838200" cy="838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284</Words>
  <Application>Microsoft Office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Oral Cancer</vt:lpstr>
      <vt:lpstr>Oral Cancer</vt:lpstr>
      <vt:lpstr>Oral Cancer</vt:lpstr>
      <vt:lpstr>Risk Factors</vt:lpstr>
      <vt:lpstr>Slide 5</vt:lpstr>
      <vt:lpstr>Other Risk Factors</vt:lpstr>
      <vt:lpstr>Slide 7</vt:lpstr>
      <vt:lpstr>Symptoms</vt:lpstr>
      <vt:lpstr>Slide 9</vt:lpstr>
      <vt:lpstr>Prevention</vt:lpstr>
      <vt:lpstr>Early Detection</vt:lpstr>
      <vt:lpstr>Outlook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DELL</cp:lastModifiedBy>
  <cp:revision>44</cp:revision>
  <dcterms:created xsi:type="dcterms:W3CDTF">2006-08-16T00:00:00Z</dcterms:created>
  <dcterms:modified xsi:type="dcterms:W3CDTF">2022-04-07T05:26:02Z</dcterms:modified>
</cp:coreProperties>
</file>