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gu-IN" sz="6000" b="1" u="sng" dirty="0" smtClean="0"/>
              <a:t>મોઢાનું કેન્સર</a:t>
            </a:r>
            <a:endParaRPr lang="en-US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1752600"/>
          </a:xfrm>
        </p:spPr>
        <p:txBody>
          <a:bodyPr/>
          <a:lstStyle/>
          <a:p>
            <a:r>
              <a:rPr lang="gu-IN" sz="2600" dirty="0" smtClean="0">
                <a:solidFill>
                  <a:schemeClr val="tx1"/>
                </a:solidFill>
              </a:rPr>
              <a:t>કુંડારિયા કેન્સર પ્રિવેંશન ફાઉન્ડેશન  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gu-IN" sz="2200" dirty="0" smtClean="0">
                <a:solidFill>
                  <a:schemeClr val="tx1"/>
                </a:solidFill>
              </a:rPr>
              <a:t>ડિવિઝન ઓફ રાજકોટ કેન્સર સોસાયટી 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gu-IN" sz="2000" dirty="0" smtClean="0">
                <a:solidFill>
                  <a:schemeClr val="tx1"/>
                </a:solidFill>
              </a:rPr>
              <a:t>જાન્યુઆરી ૨૦૧૯ થી કાર્યરત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મોઢાના કેન્સરથી બચવાનો ઉપાય </a:t>
            </a:r>
            <a:br>
              <a:rPr lang="gu-IN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gu-IN" sz="2400" b="1" dirty="0" smtClean="0">
                <a:latin typeface="Times New Roman" pitchFamily="18" charset="0"/>
                <a:cs typeface="Times New Roman" pitchFamily="18" charset="0"/>
              </a:rPr>
              <a:t>મોઢાના કેન્સરને રોકવાનો કોઈ ચોક્કસ રસ્તો નથી.</a:t>
            </a:r>
          </a:p>
          <a:p>
            <a:pPr marL="0" indent="0" algn="ctr">
              <a:buNone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મોઢાના કેન્સરનું જોખમ ઘટાડી શકાય જો: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2514600" cy="1673352"/>
          </a:xfrm>
          <a:prstGeom prst="rect">
            <a:avLst/>
          </a:prstGeom>
          <a:noFill/>
        </p:spPr>
      </p:pic>
      <p:pic>
        <p:nvPicPr>
          <p:cNvPr id="7171" name="Picture 3" descr="C:\Users\HP\Desktop\images.png"/>
          <p:cNvPicPr>
            <a:picLocks noChangeAspect="1" noChangeArrowheads="1"/>
          </p:cNvPicPr>
          <p:nvPr/>
        </p:nvPicPr>
        <p:blipFill>
          <a:blip r:embed="rId3"/>
          <a:srcRect b="22581"/>
          <a:stretch>
            <a:fillRect/>
          </a:stretch>
        </p:blipFill>
        <p:spPr bwMode="auto">
          <a:xfrm>
            <a:off x="6096000" y="2362200"/>
            <a:ext cx="2362200" cy="1828800"/>
          </a:xfrm>
          <a:prstGeom prst="rect">
            <a:avLst/>
          </a:prstGeom>
          <a:noFill/>
        </p:spPr>
      </p:pic>
      <p:pic>
        <p:nvPicPr>
          <p:cNvPr id="7172" name="Picture 4" descr="C:\Users\HP\Desktop\skin-clipart-sun-exposure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434643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43200" y="6248400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અતિશય સૂર્યના સંપર્કમાં રહેવાનું ટાળો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42672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gu-IN" b="1" dirty="0" smtClean="0"/>
              <a:t>દારૂથી દૂર રહો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426720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b="1" dirty="0" smtClean="0"/>
              <a:t>તમ્બાકુથી દૂર રહો</a:t>
            </a:r>
            <a:endParaRPr lang="en-US" b="1" dirty="0"/>
          </a:p>
        </p:txBody>
      </p:sp>
      <p:pic>
        <p:nvPicPr>
          <p:cNvPr id="11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વહેલી તપાસ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gu-IN" sz="2400" b="1" dirty="0" smtClean="0">
                <a:latin typeface="Times New Roman" pitchFamily="18" charset="0"/>
                <a:cs typeface="Times New Roman" pitchFamily="18" charset="0"/>
              </a:rPr>
              <a:t>મોઢાની સ્વ-તપાસ</a:t>
            </a: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gu-IN" sz="2400" b="1" dirty="0" smtClean="0">
                <a:latin typeface="Times New Roman" pitchFamily="18" charset="0"/>
                <a:cs typeface="Times New Roman" pitchFamily="18" charset="0"/>
              </a:rPr>
              <a:t>તમારા દાંતના ડોક્ટરની નિયમિત મુલાકાય લો-વર્ષમાં બે વખત તપાસ કરવો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ancerindia.org.in/wp-content/uploads/2018/12/self_ex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49424"/>
            <a:ext cx="5644243" cy="3160776"/>
          </a:xfrm>
          <a:prstGeom prst="rect">
            <a:avLst/>
          </a:prstGeom>
          <a:noFill/>
        </p:spPr>
      </p:pic>
      <p:pic>
        <p:nvPicPr>
          <p:cNvPr id="6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રોગનું ભવિષ્ય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મોઢાના કૅન્સરનું ભવિષ્ય નીચેના પરિબળો પર આધારિત છે :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96850" algn="just">
              <a:lnSpc>
                <a:spcPct val="150000"/>
              </a:lnSpc>
              <a:buFont typeface="Wingdings" pitchFamily="2" charset="2"/>
              <a:buChar char="Ø"/>
              <a:tabLst>
                <a:tab pos="539750" algn="l"/>
              </a:tabLst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કૅન્સરનો પ્રકાર અને તબક્કો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968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તંદુરસ્તી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968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ઉંમર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968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સારવારને પ્રતિસાદ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મોઢાના કેન્સરવાળા બધા લોકોમાંથી 60% લોકો પાંચ વર્ષ કે તેથી વધુ સમય સુધી જીવંત રહે છે. નિદાનનો પ્રારંભિક તબક્કો, સારવાર પછી ટકી રહેવાની શક્યતા વધારે છે. તેથી સમયસર નિદાન અને સારવાર સૌથી મહત્વપૂર્ણ છે.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gu-IN" b="1" dirty="0" smtClean="0"/>
              <a:t>મોઢાનું કેન્સર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95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વિશ્વમાં મોઢાના કેન્સરના ત્રીજા ભાગના કેન્સર ભારતમાં જોવા મળે છે. </a:t>
            </a:r>
          </a:p>
          <a:p>
            <a:pPr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ભારતમાં મોઢાના કૅન્સરના આંકડાઓ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Globocan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2018) :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નવા કેસ: ૧,૧૯,૯૯૨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મૃત્યુ: ૭૨,૬૧૬ </a:t>
            </a:r>
          </a:p>
          <a:p>
            <a:pPr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ભારતમાં જોવા મળતા તમામ કેન્સરના ૩૦% કેન્સર મોઢાના કેન્સર હોય છે.જે  મૉટે ભાગે 40 વર્ષથી વધુ વયના લોકોમાં થાય છે. મોઢાના કેન્સરની જાણ  મોટેભાગે ગળાની લસિકા ગાંઠોમાં ફેલાયા પછી થાય છે.</a:t>
            </a:r>
          </a:p>
          <a:p>
            <a:pPr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સ્ત્રીઓ કરતાં વધુ પુરુષો મોઢાના કેન્સરથી પીડાય છે અને મૃત્યુ પામે છે.</a:t>
            </a:r>
          </a:p>
          <a:p>
            <a:pPr>
              <a:lnSpc>
                <a:spcPct val="150000"/>
              </a:lnSpc>
            </a:pPr>
            <a:r>
              <a:rPr lang="gu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પ્રારંભિક તપાસ એ મોઢાના કેન્સરથી બચવા માટેની ચાવી છે.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dirty="0" smtClean="0"/>
              <a:t>મોઢાનું કેન્સર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મોઢાનું કેન્સર એ મોં અથવા ગળાના પેશીઓમાં વિકસતું કેન્સર છે. તે કેન્સરના મોટા જૂથ સાથે સંબંધિત છે જેને હેડ એન્ડ નેક કેન્સર કહેવામાં આવે છે.</a:t>
            </a:r>
          </a:p>
          <a:p>
            <a:pPr>
              <a:buFont typeface="Wingdings" pitchFamily="2" charset="2"/>
              <a:buChar char="v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મોઢાના કેન્સરના પ્રકારો: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હોઠ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જીભ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ગાલનો અંદરનો ભાગ 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પેઢા 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મોંનું તળિયું </a:t>
            </a:r>
          </a:p>
          <a:p>
            <a:pPr>
              <a:buFont typeface="Wingdings" pitchFamily="2" charset="2"/>
              <a:buChar char="Ø"/>
            </a:pPr>
            <a:r>
              <a:rPr lang="gu-IN" sz="2400" dirty="0" smtClean="0">
                <a:latin typeface="Times New Roman" pitchFamily="18" charset="0"/>
                <a:cs typeface="Times New Roman" pitchFamily="18" charset="0"/>
              </a:rPr>
              <a:t>સખત અને નરમ તાળવું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P\Desktop\CDR716338-571.jpg"/>
          <p:cNvPicPr>
            <a:picLocks noChangeAspect="1" noChangeArrowheads="1"/>
          </p:cNvPicPr>
          <p:nvPr/>
        </p:nvPicPr>
        <p:blipFill>
          <a:blip r:embed="rId2"/>
          <a:srcRect l="10500" r="6281" b="13733"/>
          <a:stretch>
            <a:fillRect/>
          </a:stretch>
        </p:blipFill>
        <p:spPr bwMode="auto">
          <a:xfrm>
            <a:off x="4514850" y="2743200"/>
            <a:ext cx="4629150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2743200"/>
            <a:ext cx="204575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મોઢાના પોલાણની રચના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410200" y="3276601"/>
            <a:ext cx="494046" cy="304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u-IN" sz="1400" b="1" dirty="0" smtClean="0"/>
              <a:t>હોઠ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3657600"/>
            <a:ext cx="48442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દાંત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496282" y="4492823"/>
            <a:ext cx="106631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નરમ તાળવું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4419338" y="4038600"/>
            <a:ext cx="114326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સખત તાળવું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7620000" y="33528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u-IN" sz="1400" b="1" dirty="0" smtClean="0"/>
              <a:t>પેઢા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8001000" y="4724400"/>
            <a:ext cx="68480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કાંકડા 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4648200" y="5486400"/>
            <a:ext cx="990600" cy="304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u-IN" sz="1400" b="1" dirty="0" smtClean="0"/>
              <a:t>જીભ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7924800" y="5943600"/>
            <a:ext cx="126509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gu-IN" sz="1400" b="1" dirty="0" smtClean="0"/>
              <a:t>મોઢાનું તળિયું 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8001000" y="5105400"/>
            <a:ext cx="103249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gu-IN" sz="1400" b="1" dirty="0" smtClean="0"/>
              <a:t>ગાલનો અંદરનો ભાગ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8001000" y="42672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9530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400" b="1" dirty="0"/>
          </a:p>
        </p:txBody>
      </p:sp>
      <p:pic>
        <p:nvPicPr>
          <p:cNvPr id="18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જોખમી પરિબળો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914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gu-I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બીડી, સિગારેટ, સિગાર, પાઈપ, તમાકુ, હુક્કો સહિત કોઈપણ પ્રકારના તમાકુનો ઉપયોગ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 r="9818"/>
          <a:stretch>
            <a:fillRect/>
          </a:stretch>
        </p:blipFill>
        <p:spPr bwMode="auto">
          <a:xfrm>
            <a:off x="2133600" y="3962400"/>
            <a:ext cx="2362200" cy="1743075"/>
          </a:xfrm>
          <a:prstGeom prst="rect">
            <a:avLst/>
          </a:prstGeom>
          <a:noFill/>
        </p:spPr>
      </p:pic>
      <p:pic>
        <p:nvPicPr>
          <p:cNvPr id="2051" name="Picture 3" descr="C:\Users\HP\Desktop\best-cheap-cigars.jpg"/>
          <p:cNvPicPr>
            <a:picLocks noChangeAspect="1" noChangeArrowheads="1"/>
          </p:cNvPicPr>
          <p:nvPr/>
        </p:nvPicPr>
        <p:blipFill>
          <a:blip r:embed="rId3" cstate="print"/>
          <a:srcRect r="12925" b="9843"/>
          <a:stretch>
            <a:fillRect/>
          </a:stretch>
        </p:blipFill>
        <p:spPr bwMode="auto">
          <a:xfrm>
            <a:off x="2209800" y="2362200"/>
            <a:ext cx="2286000" cy="1676400"/>
          </a:xfrm>
          <a:prstGeom prst="rect">
            <a:avLst/>
          </a:prstGeom>
          <a:noFill/>
        </p:spPr>
      </p:pic>
      <p:pic>
        <p:nvPicPr>
          <p:cNvPr id="2052" name="Picture 4" descr="C:\Users\HP\Desktop\1e540753f9fd592055dbd427277e88c1.jpg"/>
          <p:cNvPicPr>
            <a:picLocks noChangeAspect="1" noChangeArrowheads="1"/>
          </p:cNvPicPr>
          <p:nvPr/>
        </p:nvPicPr>
        <p:blipFill>
          <a:blip r:embed="rId4"/>
          <a:srcRect l="9322" r="11864"/>
          <a:stretch>
            <a:fillRect/>
          </a:stretch>
        </p:blipFill>
        <p:spPr bwMode="auto">
          <a:xfrm>
            <a:off x="228600" y="2362200"/>
            <a:ext cx="1981200" cy="335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715000"/>
            <a:ext cx="426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u-IN" sz="2200" b="1" dirty="0" smtClean="0"/>
              <a:t>ધૂમ્રપાન કરનારાઓને ધુમ્રપાન ના કરનારાઓ કરતા મોઢાનું કેન્સર થવાની સંભવના </a:t>
            </a:r>
            <a:r>
              <a:rPr lang="gu-IN" sz="2200" b="1" dirty="0" smtClean="0">
                <a:solidFill>
                  <a:srgbClr val="FF0000"/>
                </a:solidFill>
              </a:rPr>
              <a:t>છ ગણી વધારે </a:t>
            </a:r>
            <a:r>
              <a:rPr lang="gu-IN" sz="2200" b="1" dirty="0" smtClean="0"/>
              <a:t>છે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5657671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u-IN" sz="2200" b="1" dirty="0" smtClean="0">
                <a:latin typeface="Times New Roman" pitchFamily="18" charset="0"/>
                <a:cs typeface="Times New Roman" pitchFamily="18" charset="0"/>
              </a:rPr>
              <a:t>તમાકુના વિવિધ ઉત્પાદનો મોઢાનું કેન્સર થવાની સંભાવના </a:t>
            </a:r>
            <a:r>
              <a:rPr lang="gu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ગણી વધારે </a:t>
            </a:r>
            <a:r>
              <a:rPr lang="gu-IN" sz="2200" b="1" dirty="0" smtClean="0">
                <a:latin typeface="Times New Roman" pitchFamily="18" charset="0"/>
                <a:cs typeface="Times New Roman" pitchFamily="18" charset="0"/>
              </a:rPr>
              <a:t>છે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HP\Desktop\2-Figure3-1.png"/>
          <p:cNvPicPr>
            <a:picLocks noChangeAspect="1" noChangeArrowheads="1"/>
          </p:cNvPicPr>
          <p:nvPr/>
        </p:nvPicPr>
        <p:blipFill>
          <a:blip r:embed="rId5"/>
          <a:srcRect l="2258" b="6463"/>
          <a:stretch>
            <a:fillRect/>
          </a:stretch>
        </p:blipFill>
        <p:spPr bwMode="auto">
          <a:xfrm>
            <a:off x="4800600" y="2362200"/>
            <a:ext cx="4038600" cy="3284396"/>
          </a:xfrm>
          <a:prstGeom prst="rect">
            <a:avLst/>
          </a:prstGeom>
          <a:noFill/>
        </p:spPr>
      </p:pic>
      <p:pic>
        <p:nvPicPr>
          <p:cNvPr id="2054" name="Picture 6" descr="C:\Users\HP\Desktop\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8600"/>
            <a:ext cx="2362200" cy="881802"/>
          </a:xfrm>
          <a:prstGeom prst="rect">
            <a:avLst/>
          </a:prstGeom>
          <a:noFill/>
        </p:spPr>
      </p:pic>
      <p:pic>
        <p:nvPicPr>
          <p:cNvPr id="12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572000" cy="2057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gu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દારૂનું વધુ પડતું સેવન</a:t>
            </a:r>
          </a:p>
          <a:p>
            <a:pPr>
              <a:lnSpc>
                <a:spcPct val="150000"/>
              </a:lnSpc>
            </a:pPr>
            <a:r>
              <a:rPr lang="gu-IN" sz="2200" b="1" dirty="0" smtClean="0">
                <a:latin typeface="Times New Roman" pitchFamily="18" charset="0"/>
                <a:cs typeface="Times New Roman" pitchFamily="18" charset="0"/>
              </a:rPr>
              <a:t>દારૂ પીનારાને દારૂ ના પીનારા કરતા મોઢાનું કેન્સર થવાની સંભાવના </a:t>
            </a:r>
            <a:r>
              <a:rPr lang="gu-I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૬ ગણી વધારે </a:t>
            </a:r>
            <a:r>
              <a:rPr lang="gu-IN" sz="2200" b="1" dirty="0" smtClean="0">
                <a:latin typeface="Times New Roman" pitchFamily="18" charset="0"/>
                <a:cs typeface="Times New Roman" pitchFamily="18" charset="0"/>
              </a:rPr>
              <a:t>છે.</a:t>
            </a:r>
            <a:endParaRPr lang="en-IN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P\Desktop\alcohol-alcoholic-beverage-bar-602750-562x500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14400"/>
            <a:ext cx="3362325" cy="29887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800600"/>
            <a:ext cx="7467600" cy="155459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u-I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જે લોકો મોટા પ્રમાણમાં દારૂ અને તમાકુનું સેવન કરે છે તેને મોઢાનું કેન્સર થવાનું જોખમ ખુબ વધારે છે, ખાસ કરીને જ્યારે બંને ઉત્પાદનો નિયમિત ધોરણે ઉપયોગમાં લેવાય છે.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HP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362200" cy="881802"/>
          </a:xfrm>
          <a:prstGeom prst="rect">
            <a:avLst/>
          </a:prstGeom>
          <a:noFill/>
        </p:spPr>
      </p:pic>
      <p:pic>
        <p:nvPicPr>
          <p:cNvPr id="9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અન્ય જોખમી પરિબળો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blog23july2019-826x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3476625" cy="2286000"/>
          </a:xfrm>
          <a:prstGeom prst="rect">
            <a:avLst/>
          </a:prstGeom>
          <a:noFill/>
        </p:spPr>
      </p:pic>
      <p:pic>
        <p:nvPicPr>
          <p:cNvPr id="4099" name="Picture 3" descr="C:\Users\HP\Desktop\ISHN0516_F6_pi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4038600" cy="24680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981200"/>
            <a:ext cx="3581400" cy="104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મોઢાના અથવા અન્ય પ્રકારના કેન્સરનો કૌટુંબિક ઇતિહાસ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257800"/>
            <a:ext cx="3467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સૂર્યના અલ્ટ્રા-વાયોલેટ કિરણો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200400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નબળી રોગપ્રતિકારક શક્તિ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2667000" cy="1972150"/>
          </a:xfrm>
          <a:prstGeom prst="rect">
            <a:avLst/>
          </a:prstGeom>
          <a:noFill/>
        </p:spPr>
      </p:pic>
      <p:pic>
        <p:nvPicPr>
          <p:cNvPr id="5124" name="Picture 4" descr="C:\Users\HP\Desktop\poor-di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2971800" cy="2057400"/>
          </a:xfrm>
          <a:prstGeom prst="rect">
            <a:avLst/>
          </a:prstGeom>
          <a:noFill/>
        </p:spPr>
      </p:pic>
      <p:pic>
        <p:nvPicPr>
          <p:cNvPr id="5125" name="Picture 5" descr="C:\Users\HP\Desktop\Immun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438400"/>
            <a:ext cx="32004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14800" y="15240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હ્યુમન પેપીલોમા વાયરસ(એચપીવી)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5105400"/>
            <a:ext cx="22333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અસંતુલિત આહાર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gu-IN" b="1" dirty="0" smtClean="0">
                <a:latin typeface="Times New Roman" pitchFamily="18" charset="0"/>
                <a:cs typeface="Times New Roman" pitchFamily="18" charset="0"/>
              </a:rPr>
              <a:t>લક્ષણો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પ્રારંભિક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તબક્કામાં, મોં ના કેન્સરના ચિહ્નો અને લક્ષણો હંમેશાં જણાતા નથી.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590800"/>
            <a:ext cx="4697120" cy="1554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મોઢાના કોઈ પણ ભાગમાં ન રૂઝાતું ચાંદુ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દાંત હલવા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મુખમાં દુખાવો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mouth-photo-2.png"/>
          <p:cNvPicPr>
            <a:picLocks noChangeAspect="1" noChangeArrowheads="1"/>
          </p:cNvPicPr>
          <p:nvPr/>
        </p:nvPicPr>
        <p:blipFill>
          <a:blip r:embed="rId2"/>
          <a:srcRect b="14483"/>
          <a:stretch>
            <a:fillRect/>
          </a:stretch>
        </p:blipFill>
        <p:spPr bwMode="auto">
          <a:xfrm>
            <a:off x="685800" y="2286000"/>
            <a:ext cx="3200400" cy="2116531"/>
          </a:xfrm>
          <a:prstGeom prst="rect">
            <a:avLst/>
          </a:prstGeom>
          <a:noFill/>
        </p:spPr>
      </p:pic>
      <p:pic>
        <p:nvPicPr>
          <p:cNvPr id="6" name="Picture 3" descr="C:\Users\HP\Desktop\o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3124200" cy="21231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181600"/>
            <a:ext cx="472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/>
              <a:t>મોઢાની અંદર કોષોની વૃદ્ધિ અથવા ગાંઠ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/>
              <a:t>કાનમાં દુખાવો</a:t>
            </a:r>
            <a:endParaRPr lang="en-US" sz="2200" dirty="0"/>
          </a:p>
        </p:txBody>
      </p:sp>
      <p:pic>
        <p:nvPicPr>
          <p:cNvPr id="9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Desktop\Erythroplak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21508"/>
            <a:ext cx="2590800" cy="1926492"/>
          </a:xfrm>
          <a:prstGeom prst="rect">
            <a:avLst/>
          </a:prstGeom>
          <a:noFill/>
        </p:spPr>
      </p:pic>
      <p:pic>
        <p:nvPicPr>
          <p:cNvPr id="5" name="Picture 2" descr="C:\Users\HP\Desktop\homogeno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941173"/>
            <a:ext cx="2590800" cy="20306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57600" y="3505200"/>
            <a:ext cx="5105400" cy="307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જડબું કે જીબ હલાવવામાં તકલીફ કે ચાવવા કે ગળવામાં તકલીફ થવી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ઉધરસ, મોં અને ગળામાં પીડા, અવાજમાં ફેરફાર - ઘોઘરો થઇ જવો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ગળામાંથી લોહીવાળું થૂંક કે ગળફો પડવો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200" dirty="0" smtClean="0">
                <a:latin typeface="Times New Roman" pitchFamily="18" charset="0"/>
                <a:cs typeface="Times New Roman" pitchFamily="18" charset="0"/>
              </a:rPr>
              <a:t>વજનમાં ઘટાડો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219200"/>
            <a:ext cx="2514600" cy="1552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u-IN" sz="2200" dirty="0" smtClean="0"/>
              <a:t>મોંની અંદરની તવચા પર સફેદ કે લાલ રંગના ડાઘ </a:t>
            </a:r>
          </a:p>
        </p:txBody>
      </p:sp>
      <p:pic>
        <p:nvPicPr>
          <p:cNvPr id="6147" name="Picture 3" descr="C:\Users\HP\Desktop\508982edd8932.jpg"/>
          <p:cNvPicPr>
            <a:picLocks noChangeAspect="1" noChangeArrowheads="1"/>
          </p:cNvPicPr>
          <p:nvPr/>
        </p:nvPicPr>
        <p:blipFill>
          <a:blip r:embed="rId4"/>
          <a:srcRect t="12973"/>
          <a:stretch>
            <a:fillRect/>
          </a:stretch>
        </p:blipFill>
        <p:spPr bwMode="auto">
          <a:xfrm>
            <a:off x="693801" y="3352800"/>
            <a:ext cx="2354199" cy="3067050"/>
          </a:xfrm>
          <a:prstGeom prst="rect">
            <a:avLst/>
          </a:prstGeom>
          <a:noFill/>
        </p:spPr>
      </p:pic>
      <p:pic>
        <p:nvPicPr>
          <p:cNvPr id="9" name="Picture 2" descr="C:\Users\HP\Desktop\kundariya kcpf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391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મોઢાનું કેન્સર</vt:lpstr>
      <vt:lpstr>મોઢાનું કેન્સર</vt:lpstr>
      <vt:lpstr>મોઢાનું કેન્સર</vt:lpstr>
      <vt:lpstr>જોખમી પરિબળો</vt:lpstr>
      <vt:lpstr>Slide 5</vt:lpstr>
      <vt:lpstr>અન્ય જોખમી પરિબળો</vt:lpstr>
      <vt:lpstr>Slide 7</vt:lpstr>
      <vt:lpstr>લક્ષણો</vt:lpstr>
      <vt:lpstr>Slide 9</vt:lpstr>
      <vt:lpstr>મોઢાના કેન્સરથી બચવાનો ઉપાય  </vt:lpstr>
      <vt:lpstr>વહેલી તપાસ </vt:lpstr>
      <vt:lpstr>રોગનું ભવિષ્ય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DELL</cp:lastModifiedBy>
  <cp:revision>85</cp:revision>
  <dcterms:created xsi:type="dcterms:W3CDTF">2006-08-16T00:00:00Z</dcterms:created>
  <dcterms:modified xsi:type="dcterms:W3CDTF">2022-04-07T05:31:35Z</dcterms:modified>
</cp:coreProperties>
</file>