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7" r:id="rId5"/>
    <p:sldId id="265" r:id="rId6"/>
    <p:sldId id="269" r:id="rId7"/>
    <p:sldId id="266" r:id="rId8"/>
    <p:sldId id="262" r:id="rId9"/>
    <p:sldId id="268" r:id="rId10"/>
    <p:sldId id="257" r:id="rId11"/>
    <p:sldId id="270" r:id="rId12"/>
    <p:sldId id="264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dicinenet.com/smoking_and_quitting_smoking/article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latin typeface="Times New Roman" pitchFamily="18" charset="0"/>
                <a:cs typeface="Times New Roman" pitchFamily="18" charset="0"/>
              </a:rPr>
              <a:t>Lung Cancer</a:t>
            </a:r>
            <a:endParaRPr lang="en-US" sz="6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648200"/>
            <a:ext cx="6400800" cy="1752600"/>
          </a:xfrm>
        </p:spPr>
        <p:txBody>
          <a:bodyPr>
            <a:normAutofit/>
          </a:bodyPr>
          <a:lstStyle/>
          <a:p>
            <a:r>
              <a:rPr lang="en-IN" sz="2800" b="1" dirty="0" err="1" smtClean="0">
                <a:solidFill>
                  <a:schemeClr val="tx1"/>
                </a:solidFill>
              </a:rPr>
              <a:t>Kundaria</a:t>
            </a:r>
            <a:r>
              <a:rPr lang="en-IN" sz="2800" b="1" dirty="0" smtClean="0">
                <a:solidFill>
                  <a:schemeClr val="tx1"/>
                </a:solidFill>
              </a:rPr>
              <a:t> Cancer Prevention Foundation</a:t>
            </a:r>
            <a:br>
              <a:rPr lang="en-IN" sz="2800" b="1" dirty="0" smtClean="0">
                <a:solidFill>
                  <a:schemeClr val="tx1"/>
                </a:solidFill>
              </a:rPr>
            </a:br>
            <a:r>
              <a:rPr lang="en-IN" sz="2800" b="1" dirty="0" smtClean="0">
                <a:solidFill>
                  <a:schemeClr val="tx1"/>
                </a:solidFill>
              </a:rPr>
              <a:t>Division of Rajkot Cancer Society</a:t>
            </a:r>
            <a:endParaRPr lang="en-US" sz="2800" b="1" dirty="0" smtClean="0">
              <a:solidFill>
                <a:schemeClr val="tx1"/>
              </a:solidFill>
            </a:endParaRPr>
          </a:p>
          <a:p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Screening Tests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953000"/>
          </a:xfrm>
        </p:spPr>
        <p:txBody>
          <a:bodyPr>
            <a:normAutofit/>
          </a:bodyPr>
          <a:lstStyle/>
          <a:p>
            <a:pPr algn="just"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Screening tests for lung cancer are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fontAlgn="base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Chest x-ray :</a:t>
            </a:r>
          </a:p>
          <a:p>
            <a:pPr algn="just"/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2. Sputum cytology 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HP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2209800"/>
            <a:ext cx="2895600" cy="1847850"/>
          </a:xfrm>
          <a:prstGeom prst="rect">
            <a:avLst/>
          </a:prstGeom>
          <a:noFill/>
        </p:spPr>
      </p:pic>
      <p:pic>
        <p:nvPicPr>
          <p:cNvPr id="7171" name="Picture 3" descr="C:\Users\HP\Desktop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4648200"/>
            <a:ext cx="2971800" cy="1876425"/>
          </a:xfrm>
          <a:prstGeom prst="rect">
            <a:avLst/>
          </a:prstGeom>
          <a:noFill/>
        </p:spPr>
      </p:pic>
      <p:pic>
        <p:nvPicPr>
          <p:cNvPr id="6" name="Picture 5" descr="KCP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1524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211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3. Low-dose spiral CT scan (LDCT scan):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procedure that uses low-dose radiation to make a series of very detailed pictures of areas inside the body. It uses an x-ray machine that scans the body in a spiral path. The pictures are made by a computer linked to the x-ray machine. This procedure is also called a low-dose helical CT scan.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HP\Desktop\ct-scan-3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3733800"/>
            <a:ext cx="3657600" cy="250256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14400" y="3441680"/>
            <a:ext cx="3505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Low Dose Computed Tomography (Low Dose CT or LDCT) is better than plain X-ray of the chest at finding small abnormalities in the lungs.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LDCT uses a much lower dose of radiation than a normal chest CT.</a:t>
            </a:r>
            <a:endParaRPr lang="en-US" sz="2400" dirty="0"/>
          </a:p>
        </p:txBody>
      </p:sp>
      <p:pic>
        <p:nvPicPr>
          <p:cNvPr id="6" name="Picture 5" descr="KCP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524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IN" b="1" dirty="0" smtClean="0"/>
              <a:t>Screening Guidelines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754563"/>
          </a:xfrm>
        </p:spPr>
        <p:txBody>
          <a:bodyPr>
            <a:noAutofit/>
          </a:bodyPr>
          <a:lstStyle/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per the guidelines of The American Cancer Society, if you meet all the following criteria, you should go for lung cancer screening :</a:t>
            </a:r>
          </a:p>
          <a:p>
            <a:pPr fontAlgn="base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1. Your age is between 55 and 74 years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You have a 30-pack-year smoking history (calculated as number of packs of cigarettes multiplied by the number of years you have been smoking)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You are either still smoking or have quit in the last 15 years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You are in fairly good health (you should not have symptoms of lung cancer or serious medical problems or metal implants or prior history of lung cancer treated)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Screening is to be done every year till the age of 74 years or till symptoms appear.</a:t>
            </a:r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Outlook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410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outlook is better when treatment begins before cancer spreads outside the lungs. Because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early symptoms can be easily overlooked, lung cancer is usually diagnosed in later stages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general prognosis of lung cancer is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poor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because doctors tend not to find the disease until it is at an advanced stage.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Five-year survival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around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54%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early stage lung cancer patients that have a tumor localized to the lungs, but only around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4%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those with advanced, inoperable lung cancer.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791200"/>
            <a:ext cx="8305800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Smoking cessation is the most important measure that can prevent the development of lung cancer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6" name="Picture 5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Lung Cancer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Lung cancer is a type of cancer that begins in the lungs. Lung cancer is the most common cancer in men and women across the world.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Lung cancer in India (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Globocan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2018)</a:t>
            </a:r>
          </a:p>
          <a:p>
            <a:pPr fontAlgn="base">
              <a:buNone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mean age for getting lung cancer : 54.6 years. The majority of lung cancer patients are more than 65 years of age.</a:t>
            </a:r>
          </a:p>
          <a:p>
            <a:pPr algn="just" fontAlgn="base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90% of lung cancer are linked to smoking and exposure to second hand smoke.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en-US" sz="2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09800" y="2971800"/>
          <a:ext cx="441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524000"/>
                <a:gridCol w="1295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 dirty="0">
                          <a:solidFill>
                            <a:srgbClr val="000000"/>
                          </a:solidFill>
                          <a:latin typeface="inherit"/>
                        </a:rPr>
                        <a:t> New Cases</a:t>
                      </a:r>
                      <a:endParaRPr lang="en-US" b="0" dirty="0">
                        <a:solidFill>
                          <a:srgbClr val="000000"/>
                        </a:solidFill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 dirty="0">
                          <a:solidFill>
                            <a:srgbClr val="000000"/>
                          </a:solidFill>
                          <a:latin typeface="inherit"/>
                        </a:rPr>
                        <a:t> Deaths</a:t>
                      </a:r>
                      <a:endParaRPr lang="en-US" b="0" dirty="0">
                        <a:solidFill>
                          <a:srgbClr val="000000"/>
                        </a:solidFill>
                        <a:latin typeface="inherit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dirty="0">
                          <a:solidFill>
                            <a:srgbClr val="000000"/>
                          </a:solidFill>
                          <a:latin typeface="inherit"/>
                        </a:rPr>
                        <a:t>Lung cancer (Men)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dirty="0" smtClean="0">
                          <a:solidFill>
                            <a:srgbClr val="000000"/>
                          </a:solidFill>
                          <a:latin typeface="inherit"/>
                        </a:rPr>
                        <a:t>48,698</a:t>
                      </a:r>
                      <a:endParaRPr lang="en-US" b="0" dirty="0">
                        <a:solidFill>
                          <a:srgbClr val="000000"/>
                        </a:solidFill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dirty="0" smtClean="0">
                          <a:solidFill>
                            <a:srgbClr val="000000"/>
                          </a:solidFill>
                          <a:latin typeface="inherit"/>
                        </a:rPr>
                        <a:t>45,363</a:t>
                      </a:r>
                      <a:endParaRPr lang="en-US" b="0" dirty="0">
                        <a:solidFill>
                          <a:srgbClr val="000000"/>
                        </a:solidFill>
                        <a:latin typeface="inheri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en-US" b="0">
                          <a:solidFill>
                            <a:srgbClr val="000000"/>
                          </a:solidFill>
                          <a:latin typeface="inherit"/>
                        </a:rPr>
                        <a:t> Women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dirty="0" smtClean="0">
                          <a:solidFill>
                            <a:srgbClr val="000000"/>
                          </a:solidFill>
                          <a:latin typeface="inherit"/>
                        </a:rPr>
                        <a:t>19,097</a:t>
                      </a:r>
                      <a:endParaRPr lang="en-US" b="0" dirty="0">
                        <a:solidFill>
                          <a:srgbClr val="000000"/>
                        </a:solidFill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dirty="0" smtClean="0">
                          <a:solidFill>
                            <a:srgbClr val="000000"/>
                          </a:solidFill>
                          <a:latin typeface="inherit"/>
                        </a:rPr>
                        <a:t>18,112</a:t>
                      </a:r>
                      <a:endParaRPr lang="en-US" b="0" dirty="0">
                        <a:solidFill>
                          <a:srgbClr val="000000"/>
                        </a:solidFill>
                        <a:latin typeface="inheri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en-US" b="0">
                          <a:solidFill>
                            <a:srgbClr val="000000"/>
                          </a:solidFill>
                          <a:latin typeface="inherit"/>
                        </a:rPr>
                        <a:t> Both sexes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dirty="0" smtClean="0">
                          <a:solidFill>
                            <a:srgbClr val="000000"/>
                          </a:solidFill>
                          <a:latin typeface="inherit"/>
                        </a:rPr>
                        <a:t>67,795</a:t>
                      </a:r>
                      <a:endParaRPr lang="en-US" b="0" dirty="0">
                        <a:solidFill>
                          <a:srgbClr val="000000"/>
                        </a:solidFill>
                        <a:latin typeface="inheri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dirty="0" smtClean="0">
                          <a:solidFill>
                            <a:srgbClr val="000000"/>
                          </a:solidFill>
                          <a:latin typeface="inherit"/>
                        </a:rPr>
                        <a:t>63,475</a:t>
                      </a:r>
                      <a:endParaRPr lang="en-US" b="0" dirty="0">
                        <a:solidFill>
                          <a:srgbClr val="000000"/>
                        </a:solidFill>
                        <a:latin typeface="inheri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4" descr="KCP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524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Risk Factors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HP\Desktop\passive-smoking-smoke-comes-out-man-s-cigarette-pulls-lady-32825964.jpg"/>
          <p:cNvPicPr>
            <a:picLocks noChangeAspect="1" noChangeArrowheads="1"/>
          </p:cNvPicPr>
          <p:nvPr/>
        </p:nvPicPr>
        <p:blipFill>
          <a:blip r:embed="rId2"/>
          <a:srcRect l="6122" t="8596" r="6122"/>
          <a:stretch>
            <a:fillRect/>
          </a:stretch>
        </p:blipFill>
        <p:spPr bwMode="auto">
          <a:xfrm>
            <a:off x="4876800" y="3581400"/>
            <a:ext cx="3962400" cy="2887960"/>
          </a:xfrm>
          <a:prstGeom prst="rect">
            <a:avLst/>
          </a:prstGeom>
          <a:noFill/>
        </p:spPr>
      </p:pic>
      <p:pic>
        <p:nvPicPr>
          <p:cNvPr id="1027" name="Picture 3" descr="C:\Users\HP\Desktop\download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600200"/>
            <a:ext cx="3657600" cy="247341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572000" y="1905000"/>
            <a:ext cx="441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Smoking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cigarette smokers are 15 to 30 times more likely to get lung cancer than nonsmokers)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5105400"/>
            <a:ext cx="4311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Exposure to secondhand smoke</a:t>
            </a:r>
          </a:p>
        </p:txBody>
      </p:sp>
      <p:pic>
        <p:nvPicPr>
          <p:cNvPr id="8" name="Picture 7" descr="KCP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1524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1574266151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3352800" cy="2235200"/>
          </a:xfrm>
          <a:prstGeom prst="rect">
            <a:avLst/>
          </a:prstGeom>
          <a:noFill/>
        </p:spPr>
      </p:pic>
      <p:pic>
        <p:nvPicPr>
          <p:cNvPr id="2051" name="Picture 3" descr="C:\Users\HP\Desktop\prostate cancer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3657600"/>
            <a:ext cx="3792512" cy="25146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114800" y="144780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Exposure to radon gas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Exposure to asbestos and other carcinogens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4724400"/>
            <a:ext cx="4038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Personal/Family history of lung cancer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KCP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1524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Symptoms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Lung cancer typically doesn't cause signs and symptoms in its earliest stages.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Signs and symptoms of lung cancer typically occur only when the disease is advanced.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KCP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Users\HP\Desktop\man-with-lung-cancer-symptoms-vector-16300366.jpg"/>
          <p:cNvPicPr>
            <a:picLocks noChangeAspect="1" noChangeArrowheads="1"/>
          </p:cNvPicPr>
          <p:nvPr/>
        </p:nvPicPr>
        <p:blipFill>
          <a:blip r:embed="rId2"/>
          <a:srcRect b="1135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2" descr="KCP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0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Complications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Cancer Metastasis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(spread of cancer to other parts of the body 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HP\Desktop\where-does-lung-cancer-spread-2249368_FINAL-5c45525e46e0fb00012e5e7d.png"/>
          <p:cNvPicPr>
            <a:picLocks noChangeAspect="1" noChangeArrowheads="1"/>
          </p:cNvPicPr>
          <p:nvPr/>
        </p:nvPicPr>
        <p:blipFill>
          <a:blip r:embed="rId2"/>
          <a:srcRect b="4730"/>
          <a:stretch>
            <a:fillRect/>
          </a:stretch>
        </p:blipFill>
        <p:spPr bwMode="auto">
          <a:xfrm>
            <a:off x="990600" y="2362200"/>
            <a:ext cx="7391400" cy="4038600"/>
          </a:xfrm>
          <a:prstGeom prst="rect">
            <a:avLst/>
          </a:prstGeom>
          <a:noFill/>
        </p:spPr>
      </p:pic>
      <p:pic>
        <p:nvPicPr>
          <p:cNvPr id="5" name="Picture 4" descr="KCP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52400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Prevention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3505200"/>
            <a:ext cx="2971800" cy="533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Stop smoking</a:t>
            </a:r>
          </a:p>
          <a:p>
            <a:pPr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quitting can significantly lower that risk)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HP\Desktop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676400"/>
            <a:ext cx="2895600" cy="1828800"/>
          </a:xfrm>
          <a:prstGeom prst="rect">
            <a:avLst/>
          </a:prstGeom>
          <a:noFill/>
        </p:spPr>
      </p:pic>
      <p:pic>
        <p:nvPicPr>
          <p:cNvPr id="3075" name="Picture 3" descr="C:\Users\HP\Desktop\second-hand-smok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4343400"/>
            <a:ext cx="4806847" cy="2138363"/>
          </a:xfrm>
          <a:prstGeom prst="rect">
            <a:avLst/>
          </a:prstGeom>
          <a:noFill/>
        </p:spPr>
      </p:pic>
      <p:pic>
        <p:nvPicPr>
          <p:cNvPr id="3076" name="Picture 4" descr="C:\Users\HP\Desktop\downlo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1676400"/>
            <a:ext cx="3124200" cy="18288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524000" y="6324600"/>
            <a:ext cx="34992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Avoid secondhand smoke</a:t>
            </a:r>
          </a:p>
        </p:txBody>
      </p:sp>
      <p:sp>
        <p:nvSpPr>
          <p:cNvPr id="8" name="Rectangle 7"/>
          <p:cNvSpPr/>
          <p:nvPr/>
        </p:nvSpPr>
        <p:spPr>
          <a:xfrm>
            <a:off x="1676400" y="3505200"/>
            <a:ext cx="18357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Don't smoke</a:t>
            </a:r>
          </a:p>
        </p:txBody>
      </p:sp>
      <p:pic>
        <p:nvPicPr>
          <p:cNvPr id="9" name="Picture 8" descr="KCPF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" y="1524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419600"/>
            <a:ext cx="4191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Eat a diet full of fruits and vegetables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Exercise most days of the week.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HP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295400"/>
            <a:ext cx="3352800" cy="2243328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343400" y="14478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Lower your exposure to radon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 Lower exposure to workplace   risk factors</a:t>
            </a:r>
          </a:p>
        </p:txBody>
      </p:sp>
      <p:pic>
        <p:nvPicPr>
          <p:cNvPr id="4099" name="Picture 3" descr="C:\Users\HP\Desktop\Exercise-for-Cognitive-Health.jpg"/>
          <p:cNvPicPr>
            <a:picLocks noChangeAspect="1" noChangeArrowheads="1"/>
          </p:cNvPicPr>
          <p:nvPr/>
        </p:nvPicPr>
        <p:blipFill>
          <a:blip r:embed="rId3" cstate="print"/>
          <a:srcRect l="21714" t="8571" r="21143"/>
          <a:stretch>
            <a:fillRect/>
          </a:stretch>
        </p:blipFill>
        <p:spPr bwMode="auto">
          <a:xfrm>
            <a:off x="4572000" y="3886200"/>
            <a:ext cx="4343400" cy="2779776"/>
          </a:xfrm>
          <a:prstGeom prst="rect">
            <a:avLst/>
          </a:prstGeom>
          <a:noFill/>
        </p:spPr>
      </p:pic>
      <p:pic>
        <p:nvPicPr>
          <p:cNvPr id="6" name="Picture 5" descr="KCP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1524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309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Lung Cancer</vt:lpstr>
      <vt:lpstr>Lung Cancer</vt:lpstr>
      <vt:lpstr>Risk Factors</vt:lpstr>
      <vt:lpstr>Slide 4</vt:lpstr>
      <vt:lpstr>Symptoms</vt:lpstr>
      <vt:lpstr>Slide 6</vt:lpstr>
      <vt:lpstr>Complications</vt:lpstr>
      <vt:lpstr>Prevention</vt:lpstr>
      <vt:lpstr>Slide 9</vt:lpstr>
      <vt:lpstr>Screening Tests</vt:lpstr>
      <vt:lpstr>Slide 11</vt:lpstr>
      <vt:lpstr>Screening Guidelines</vt:lpstr>
      <vt:lpstr>Outlook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Lung Cancer</dc:title>
  <dc:creator>HP</dc:creator>
  <cp:lastModifiedBy>DELL</cp:lastModifiedBy>
  <cp:revision>62</cp:revision>
  <dcterms:created xsi:type="dcterms:W3CDTF">2006-08-16T00:00:00Z</dcterms:created>
  <dcterms:modified xsi:type="dcterms:W3CDTF">2022-04-07T05:20:19Z</dcterms:modified>
</cp:coreProperties>
</file>