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3" r:id="rId4"/>
    <p:sldId id="267" r:id="rId5"/>
    <p:sldId id="265" r:id="rId6"/>
    <p:sldId id="272" r:id="rId7"/>
    <p:sldId id="266" r:id="rId8"/>
    <p:sldId id="262" r:id="rId9"/>
    <p:sldId id="268" r:id="rId10"/>
    <p:sldId id="257" r:id="rId11"/>
    <p:sldId id="270" r:id="rId12"/>
    <p:sldId id="264"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medicinenet.com/smoking_and_quitting_smoking/article.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gu-IN" b="1" u="sng" dirty="0" smtClean="0">
                <a:latin typeface="Times New Roman" pitchFamily="18" charset="0"/>
                <a:cs typeface="Times New Roman" pitchFamily="18" charset="0"/>
              </a:rPr>
              <a:t>ફેફસાનું કેન્સર </a:t>
            </a:r>
            <a:endParaRPr lang="en-US" b="1" u="sng"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4343400"/>
            <a:ext cx="6400800" cy="1752600"/>
          </a:xfrm>
        </p:spPr>
        <p:txBody>
          <a:bodyPr/>
          <a:lstStyle/>
          <a:p>
            <a:r>
              <a:rPr lang="gu-IN" sz="2600" dirty="0" smtClean="0">
                <a:solidFill>
                  <a:schemeClr val="tx1"/>
                </a:solidFill>
              </a:rPr>
              <a:t>કુંડારિયા કેન્સર પ્રિવેંશન ફાઉન્ડેશન  </a:t>
            </a:r>
            <a:endParaRPr lang="en-US" sz="2600" dirty="0" smtClean="0">
              <a:solidFill>
                <a:schemeClr val="tx1"/>
              </a:solidFill>
            </a:endParaRPr>
          </a:p>
          <a:p>
            <a:r>
              <a:rPr lang="gu-IN" sz="2200" dirty="0" smtClean="0">
                <a:solidFill>
                  <a:schemeClr val="tx1"/>
                </a:solidFill>
              </a:rPr>
              <a:t>ડિવિઝન ઓફ રાજકોટ કેન્સર સોસાયટી </a:t>
            </a:r>
            <a:endParaRPr lang="en-US" sz="2200" dirty="0" smtClean="0">
              <a:solidFill>
                <a:schemeClr val="tx1"/>
              </a:solidFill>
            </a:endParaRPr>
          </a:p>
          <a:p>
            <a:r>
              <a:rPr lang="gu-IN" sz="2000" dirty="0" smtClean="0">
                <a:solidFill>
                  <a:schemeClr val="tx1"/>
                </a:solidFill>
              </a:rPr>
              <a:t>જાન્યુઆરી ૨૦૧૯ થી કાર્યરત</a:t>
            </a:r>
            <a:endParaRPr lang="en-US" sz="2000" dirty="0" smtClean="0">
              <a:solidFill>
                <a:schemeClr val="tx1"/>
              </a:solidFill>
            </a:endParaRPr>
          </a:p>
          <a:p>
            <a:endParaRPr lang="en-US" dirty="0"/>
          </a:p>
        </p:txBody>
      </p:sp>
      <p:pic>
        <p:nvPicPr>
          <p:cNvPr id="4" name="Picture 2" descr="C:\Users\HP\Desktop\kundariya kcpf logo.jpg"/>
          <p:cNvPicPr>
            <a:picLocks noChangeAspect="1" noChangeArrowheads="1"/>
          </p:cNvPicPr>
          <p:nvPr/>
        </p:nvPicPr>
        <p:blipFill>
          <a:blip r:embed="rId2" cstate="print"/>
          <a:srcRect/>
          <a:stretch>
            <a:fillRect/>
          </a:stretch>
        </p:blipFill>
        <p:spPr bwMode="auto">
          <a:xfrm>
            <a:off x="228600" y="152400"/>
            <a:ext cx="914400" cy="914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u-IN" b="1" dirty="0" smtClean="0">
                <a:latin typeface="Times New Roman" pitchFamily="18" charset="0"/>
                <a:cs typeface="Times New Roman" pitchFamily="18" charset="0"/>
              </a:rPr>
              <a:t>પ્રારંભિક તપાસ / સ્ક્રીનીંગ</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600200"/>
            <a:ext cx="8610600" cy="4953000"/>
          </a:xfrm>
        </p:spPr>
        <p:txBody>
          <a:bodyPr>
            <a:normAutofit/>
          </a:bodyPr>
          <a:lstStyle/>
          <a:p>
            <a:pPr algn="just" fontAlgn="base">
              <a:buNone/>
            </a:pPr>
            <a:r>
              <a:rPr lang="gu-IN" sz="2200" dirty="0" smtClean="0">
                <a:latin typeface="Times New Roman" pitchFamily="18" charset="0"/>
                <a:cs typeface="Times New Roman" pitchFamily="18" charset="0"/>
              </a:rPr>
              <a:t>ફેફસાંનાં કેન્સર માટેનાં સ્ક્રીનીંગ ટેસ્ટ નીચે પ્રમાણે છે: </a:t>
            </a:r>
            <a:endParaRPr lang="en-US" sz="2200" dirty="0" smtClean="0">
              <a:latin typeface="Times New Roman" pitchFamily="18" charset="0"/>
              <a:cs typeface="Times New Roman" pitchFamily="18" charset="0"/>
            </a:endParaRPr>
          </a:p>
          <a:p>
            <a:pPr algn="just" fontAlgn="base">
              <a:buNone/>
            </a:pPr>
            <a:endParaRPr lang="en-US" sz="2200" dirty="0" smtClean="0">
              <a:latin typeface="Times New Roman" pitchFamily="18" charset="0"/>
              <a:cs typeface="Times New Roman" pitchFamily="18" charset="0"/>
            </a:endParaRPr>
          </a:p>
          <a:p>
            <a:pPr algn="just">
              <a:buNone/>
            </a:pPr>
            <a:r>
              <a:rPr lang="gu-IN" sz="2400" b="1" dirty="0" smtClean="0">
                <a:latin typeface="Times New Roman" pitchFamily="18" charset="0"/>
                <a:cs typeface="Times New Roman" pitchFamily="18" charset="0"/>
              </a:rPr>
              <a:t>૧. છાતીનો એક્સ-રે</a:t>
            </a:r>
            <a:r>
              <a:rPr lang="en-US" sz="2400" b="1" dirty="0" smtClean="0">
                <a:latin typeface="Times New Roman" pitchFamily="18" charset="0"/>
                <a:cs typeface="Times New Roman" pitchFamily="18" charset="0"/>
              </a:rPr>
              <a:t> </a:t>
            </a:r>
            <a:r>
              <a:rPr lang="gu-IN" sz="2400" b="1" dirty="0" smtClean="0">
                <a:latin typeface="Times New Roman" pitchFamily="18" charset="0"/>
                <a:cs typeface="Times New Roman" pitchFamily="18" charset="0"/>
              </a:rPr>
              <a:t>:</a:t>
            </a:r>
            <a:endParaRPr lang="en-IN" sz="2400" b="1"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endParaRPr lang="en-IN"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None/>
            </a:pPr>
            <a:r>
              <a:rPr lang="gu-IN" sz="2400" b="1" dirty="0" smtClean="0">
                <a:latin typeface="Times New Roman" pitchFamily="18" charset="0"/>
                <a:cs typeface="Times New Roman" pitchFamily="18" charset="0"/>
              </a:rPr>
              <a:t>૨. ગળફાની તપાસ :</a:t>
            </a:r>
            <a:endParaRPr lang="en-IN" sz="2400" b="1" dirty="0" smtClean="0">
              <a:latin typeface="Times New Roman" pitchFamily="18" charset="0"/>
              <a:cs typeface="Times New Roman" pitchFamily="18" charset="0"/>
            </a:endParaRPr>
          </a:p>
        </p:txBody>
      </p:sp>
      <p:pic>
        <p:nvPicPr>
          <p:cNvPr id="7170" name="Picture 2" descr="C:\Users\HP\Desktop\images (1).jpg"/>
          <p:cNvPicPr>
            <a:picLocks noChangeAspect="1" noChangeArrowheads="1"/>
          </p:cNvPicPr>
          <p:nvPr/>
        </p:nvPicPr>
        <p:blipFill>
          <a:blip r:embed="rId2"/>
          <a:srcRect/>
          <a:stretch>
            <a:fillRect/>
          </a:stretch>
        </p:blipFill>
        <p:spPr bwMode="auto">
          <a:xfrm>
            <a:off x="3505200" y="2209800"/>
            <a:ext cx="2895600" cy="1847850"/>
          </a:xfrm>
          <a:prstGeom prst="rect">
            <a:avLst/>
          </a:prstGeom>
          <a:noFill/>
        </p:spPr>
      </p:pic>
      <p:pic>
        <p:nvPicPr>
          <p:cNvPr id="7171" name="Picture 3" descr="C:\Users\HP\Desktop\images (2).jpg"/>
          <p:cNvPicPr>
            <a:picLocks noChangeAspect="1" noChangeArrowheads="1"/>
          </p:cNvPicPr>
          <p:nvPr/>
        </p:nvPicPr>
        <p:blipFill>
          <a:blip r:embed="rId3"/>
          <a:srcRect/>
          <a:stretch>
            <a:fillRect/>
          </a:stretch>
        </p:blipFill>
        <p:spPr bwMode="auto">
          <a:xfrm>
            <a:off x="3505200" y="4648200"/>
            <a:ext cx="2971800" cy="1876425"/>
          </a:xfrm>
          <a:prstGeom prst="rect">
            <a:avLst/>
          </a:prstGeom>
          <a:noFill/>
        </p:spPr>
      </p:pic>
      <p:pic>
        <p:nvPicPr>
          <p:cNvPr id="7" name="Picture 2" descr="C:\Users\HP\Desktop\kundariya kcpf logo.jpg"/>
          <p:cNvPicPr>
            <a:picLocks noChangeAspect="1" noChangeArrowheads="1"/>
          </p:cNvPicPr>
          <p:nvPr/>
        </p:nvPicPr>
        <p:blipFill>
          <a:blip r:embed="rId4" cstate="print"/>
          <a:srcRect/>
          <a:stretch>
            <a:fillRect/>
          </a:stretch>
        </p:blipFill>
        <p:spPr bwMode="auto">
          <a:xfrm>
            <a:off x="228600" y="152400"/>
            <a:ext cx="914400" cy="914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8229600" cy="5592763"/>
          </a:xfrm>
        </p:spPr>
        <p:txBody>
          <a:bodyPr>
            <a:normAutofit/>
          </a:bodyPr>
          <a:lstStyle/>
          <a:p>
            <a:pPr algn="just">
              <a:lnSpc>
                <a:spcPct val="150000"/>
              </a:lnSpc>
              <a:buNone/>
            </a:pPr>
            <a:r>
              <a:rPr lang="gu-IN" sz="2400" b="1" dirty="0" smtClean="0">
                <a:latin typeface="Times New Roman" pitchFamily="18" charset="0"/>
                <a:cs typeface="Times New Roman" pitchFamily="18" charset="0"/>
              </a:rPr>
              <a:t>૩. </a:t>
            </a:r>
            <a:r>
              <a:rPr lang="gu-IN" sz="2200" b="1" dirty="0" smtClean="0">
                <a:latin typeface="Times New Roman" pitchFamily="18" charset="0"/>
                <a:cs typeface="Times New Roman" pitchFamily="18" charset="0"/>
              </a:rPr>
              <a:t>લો ડોઝ સ્પાઇરલ સી.ટી. સ્કેન (એલડીસીટી સ્કેન) : </a:t>
            </a:r>
            <a:r>
              <a:rPr lang="gu-IN" sz="2200" dirty="0" smtClean="0">
                <a:latin typeface="Times New Roman" pitchFamily="18" charset="0"/>
                <a:cs typeface="Times New Roman" pitchFamily="18" charset="0"/>
              </a:rPr>
              <a:t>આ શરીરની અંદરના ભાગોની ખૂબ જ વિગતવાર ચિત્રોની શ્રેણી બનાવવા માટે, ઓછી માત્રાવાળા રેડિયેશનનો ઉપયોગ કરતી પ્રક્રિયા છે. તે એક એક્સ-રે મશીનનો ઉપયોગ કરે છે જે સર્પાકાર રીતે શરીરને સ્કેન કરે છે.</a:t>
            </a:r>
            <a:r>
              <a:rPr lang="en-US" sz="2200" dirty="0" smtClean="0">
                <a:latin typeface="Times New Roman" pitchFamily="18" charset="0"/>
                <a:cs typeface="Times New Roman" pitchFamily="18" charset="0"/>
              </a:rPr>
              <a:t> </a:t>
            </a:r>
            <a:r>
              <a:rPr lang="gu-IN" sz="2200" dirty="0" smtClean="0">
                <a:latin typeface="Times New Roman" pitchFamily="18" charset="0"/>
                <a:cs typeface="Times New Roman" pitchFamily="18" charset="0"/>
              </a:rPr>
              <a:t>આ પ્રક્રિયાને લો ડોઝ હેલિકલ સીટી સ્કેન પણ કહેવામાં આવે છે.</a:t>
            </a:r>
            <a:endParaRPr lang="en-US" sz="2200" dirty="0">
              <a:latin typeface="Times New Roman" pitchFamily="18" charset="0"/>
              <a:cs typeface="Times New Roman" pitchFamily="18" charset="0"/>
            </a:endParaRPr>
          </a:p>
        </p:txBody>
      </p:sp>
      <p:pic>
        <p:nvPicPr>
          <p:cNvPr id="8194" name="Picture 2" descr="C:\Users\HP\Desktop\ct-scan-350.jpg"/>
          <p:cNvPicPr>
            <a:picLocks noChangeAspect="1" noChangeArrowheads="1"/>
          </p:cNvPicPr>
          <p:nvPr/>
        </p:nvPicPr>
        <p:blipFill>
          <a:blip r:embed="rId2"/>
          <a:srcRect/>
          <a:stretch>
            <a:fillRect/>
          </a:stretch>
        </p:blipFill>
        <p:spPr bwMode="auto">
          <a:xfrm>
            <a:off x="5105400" y="3733800"/>
            <a:ext cx="3886200" cy="2667000"/>
          </a:xfrm>
          <a:prstGeom prst="rect">
            <a:avLst/>
          </a:prstGeom>
          <a:noFill/>
        </p:spPr>
      </p:pic>
      <p:sp>
        <p:nvSpPr>
          <p:cNvPr id="5" name="TextBox 4"/>
          <p:cNvSpPr txBox="1"/>
          <p:nvPr/>
        </p:nvSpPr>
        <p:spPr>
          <a:xfrm>
            <a:off x="457200" y="3265542"/>
            <a:ext cx="4267200" cy="3592458"/>
          </a:xfrm>
          <a:prstGeom prst="rect">
            <a:avLst/>
          </a:prstGeom>
          <a:noFill/>
        </p:spPr>
        <p:txBody>
          <a:bodyPr wrap="square" rtlCol="0">
            <a:spAutoFit/>
          </a:bodyPr>
          <a:lstStyle/>
          <a:p>
            <a:pPr algn="just">
              <a:lnSpc>
                <a:spcPct val="150000"/>
              </a:lnSpc>
              <a:buFont typeface="Arial" pitchFamily="34" charset="0"/>
              <a:buChar char="•"/>
            </a:pPr>
            <a:r>
              <a:rPr lang="gu-IN" sz="2200" dirty="0" smtClean="0"/>
              <a:t>ફેફસામાં નાની અસામાન્યતા શોધવા માટે છાતીના સાદા એક્સ-રે કરતા લો ડોઝ  સીટી સ્કેન અથવા એલડીસીટી વધુ સારું છે.</a:t>
            </a:r>
          </a:p>
          <a:p>
            <a:pPr algn="just">
              <a:lnSpc>
                <a:spcPct val="150000"/>
              </a:lnSpc>
              <a:buFont typeface="Arial" pitchFamily="34" charset="0"/>
              <a:buChar char="•"/>
            </a:pPr>
            <a:r>
              <a:rPr lang="gu-IN" sz="2200" dirty="0" smtClean="0"/>
              <a:t>એલડીસીટી છાતીના સામાન્ય સીટી સ્કેન કરતા ખૂબ ઓછ કિરણોત્સર્ગના ડોઝનો ઉપયોગ કરે છે.</a:t>
            </a:r>
            <a:endParaRPr lang="en-US" sz="2200" dirty="0"/>
          </a:p>
        </p:txBody>
      </p:sp>
      <p:pic>
        <p:nvPicPr>
          <p:cNvPr id="7" name="Picture 2" descr="C:\Users\HP\Desktop\kundariya kcpf logo.jpg"/>
          <p:cNvPicPr>
            <a:picLocks noChangeAspect="1" noChangeArrowheads="1"/>
          </p:cNvPicPr>
          <p:nvPr/>
        </p:nvPicPr>
        <p:blipFill>
          <a:blip r:embed="rId3" cstate="print"/>
          <a:srcRect/>
          <a:stretch>
            <a:fillRect/>
          </a:stretch>
        </p:blipFill>
        <p:spPr bwMode="auto">
          <a:xfrm>
            <a:off x="228600" y="152400"/>
            <a:ext cx="914400" cy="914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gu-IN" b="1" dirty="0" smtClean="0"/>
              <a:t>સ્ક્રીનિંગ માર્ગદર્શિકા</a:t>
            </a:r>
            <a:endParaRPr lang="en-US" b="1" dirty="0"/>
          </a:p>
        </p:txBody>
      </p:sp>
      <p:sp>
        <p:nvSpPr>
          <p:cNvPr id="3" name="Content Placeholder 2"/>
          <p:cNvSpPr>
            <a:spLocks noGrp="1"/>
          </p:cNvSpPr>
          <p:nvPr>
            <p:ph idx="1"/>
          </p:nvPr>
        </p:nvSpPr>
        <p:spPr>
          <a:xfrm>
            <a:off x="228600" y="1066800"/>
            <a:ext cx="8610600" cy="4754563"/>
          </a:xfrm>
        </p:spPr>
        <p:txBody>
          <a:bodyPr>
            <a:noAutofit/>
          </a:bodyPr>
          <a:lstStyle/>
          <a:p>
            <a:pPr algn="just" fontAlgn="base">
              <a:lnSpc>
                <a:spcPct val="150000"/>
              </a:lnSpc>
            </a:pPr>
            <a:r>
              <a:rPr lang="gu-IN" sz="2200" dirty="0" smtClean="0">
                <a:latin typeface="Times New Roman" pitchFamily="18" charset="0"/>
                <a:cs typeface="Times New Roman" pitchFamily="18" charset="0"/>
              </a:rPr>
              <a:t>ધ અમેરિકન કેન્સર સોસાયટીના માર્ગદર્શિકા મુજબ, જો તમે નીચેના બધા માપદંડોને પૂર્ણ કરો છો, તો તમારે ફેફસાના કેન્સરની તપાસ માટે જવું જોઈએ:</a:t>
            </a:r>
          </a:p>
          <a:p>
            <a:pPr algn="just" fontAlgn="base">
              <a:buNone/>
            </a:pPr>
            <a:r>
              <a:rPr lang="en-US" sz="2200" dirty="0" smtClean="0">
                <a:latin typeface="Times New Roman" pitchFamily="18" charset="0"/>
                <a:cs typeface="Times New Roman" pitchFamily="18" charset="0"/>
              </a:rPr>
              <a:t>     </a:t>
            </a:r>
            <a:r>
              <a:rPr lang="gu-IN" sz="2200" dirty="0" smtClean="0">
                <a:latin typeface="Times New Roman" pitchFamily="18" charset="0"/>
                <a:cs typeface="Times New Roman" pitchFamily="18" charset="0"/>
              </a:rPr>
              <a:t>૧. તમારી ઉંમર 55 થી 74 વર્ષની વચ્ચે હોય </a:t>
            </a:r>
          </a:p>
          <a:p>
            <a:pPr algn="just" fontAlgn="base">
              <a:buNone/>
            </a:pPr>
            <a:r>
              <a:rPr lang="en-US" sz="2200" dirty="0" smtClean="0">
                <a:latin typeface="Times New Roman" pitchFamily="18" charset="0"/>
                <a:cs typeface="Times New Roman" pitchFamily="18" charset="0"/>
              </a:rPr>
              <a:t>     </a:t>
            </a:r>
            <a:r>
              <a:rPr lang="gu-IN" sz="2200" dirty="0" smtClean="0">
                <a:latin typeface="Times New Roman" pitchFamily="18" charset="0"/>
                <a:cs typeface="Times New Roman" pitchFamily="18" charset="0"/>
              </a:rPr>
              <a:t>૨. તમારો ૩૦ પેક/વર્ષનો ધૂમ્રપાનનો ઇતિહાસ હોય (સિગરેટનાં પેકની સંખ્યા અને ધુમ્રપાનના વર્ષોની સંખ્યાનો ગુણાકાર)</a:t>
            </a:r>
          </a:p>
          <a:p>
            <a:pPr algn="just" fontAlgn="base">
              <a:buNone/>
            </a:pPr>
            <a:r>
              <a:rPr lang="en-US" sz="2200" dirty="0" smtClean="0">
                <a:latin typeface="Times New Roman" pitchFamily="18" charset="0"/>
                <a:cs typeface="Times New Roman" pitchFamily="18" charset="0"/>
              </a:rPr>
              <a:t>     </a:t>
            </a:r>
            <a:r>
              <a:rPr lang="gu-IN" sz="2200" dirty="0" smtClean="0">
                <a:latin typeface="Times New Roman" pitchFamily="18" charset="0"/>
                <a:cs typeface="Times New Roman" pitchFamily="18" charset="0"/>
              </a:rPr>
              <a:t>૩. તમે કાં તો હજી ધૂમ્રપાન કરી રહ્યાં છો અથવા છેલ્લા ૧૫ વર્ષોમાં છોડી દીધૂ હોય </a:t>
            </a:r>
          </a:p>
          <a:p>
            <a:pPr algn="just" fontAlgn="base">
              <a:buNone/>
            </a:pPr>
            <a:r>
              <a:rPr lang="en-US" sz="2200" dirty="0" smtClean="0">
                <a:latin typeface="Times New Roman" pitchFamily="18" charset="0"/>
                <a:cs typeface="Times New Roman" pitchFamily="18" charset="0"/>
              </a:rPr>
              <a:t>     </a:t>
            </a:r>
            <a:r>
              <a:rPr lang="gu-IN" sz="2200" dirty="0" smtClean="0">
                <a:latin typeface="Times New Roman" pitchFamily="18" charset="0"/>
                <a:cs typeface="Times New Roman" pitchFamily="18" charset="0"/>
              </a:rPr>
              <a:t>૪. તમારું સ્વાસ્થ્ય એકદમ સારું હોય (તમને ફેફસાના કેન્સરના લક્ષણો અથવા ગંભીર તબીબી સમસ્યાઓ અથવા મેટલ ઇમ્પ્લાન્ટ્સ અથવા ફેફસાના કેન્સરનો ઉપચાર ના કરાવ્યો હોય)</a:t>
            </a:r>
          </a:p>
          <a:p>
            <a:pPr algn="just" fontAlgn="base">
              <a:lnSpc>
                <a:spcPct val="150000"/>
              </a:lnSpc>
            </a:pPr>
            <a:r>
              <a:rPr lang="gu-IN" sz="2200" b="1" dirty="0" smtClean="0">
                <a:latin typeface="Times New Roman" pitchFamily="18" charset="0"/>
                <a:cs typeface="Times New Roman" pitchFamily="18" charset="0"/>
              </a:rPr>
              <a:t>૭૪ વર્ષની ઉંમર સુધી અથવા લક્ષણો દેખાય ત્યાં સુધી સ્ક્રીનીંગ ટેસ્ટ દર વર્ષે કરાવવા જોઈએ</a:t>
            </a:r>
            <a:endParaRPr lang="en-US" sz="2200" b="1" dirty="0" smtClean="0">
              <a:latin typeface="Times New Roman" pitchFamily="18" charset="0"/>
              <a:cs typeface="Times New Roman" pitchFamily="18" charset="0"/>
            </a:endParaRPr>
          </a:p>
        </p:txBody>
      </p:sp>
      <p:pic>
        <p:nvPicPr>
          <p:cNvPr id="5" name="Picture 2" descr="C:\Users\HP\Desktop\kundariya kcpf logo.jpg"/>
          <p:cNvPicPr>
            <a:picLocks noChangeAspect="1" noChangeArrowheads="1"/>
          </p:cNvPicPr>
          <p:nvPr/>
        </p:nvPicPr>
        <p:blipFill>
          <a:blip r:embed="rId2" cstate="print"/>
          <a:srcRect/>
          <a:stretch>
            <a:fillRect/>
          </a:stretch>
        </p:blipFill>
        <p:spPr bwMode="auto">
          <a:xfrm>
            <a:off x="228600" y="152400"/>
            <a:ext cx="914400" cy="9144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gu-IN" b="1" dirty="0" smtClean="0">
                <a:latin typeface="Times New Roman" pitchFamily="18" charset="0"/>
                <a:cs typeface="Times New Roman" pitchFamily="18" charset="0"/>
              </a:rPr>
              <a:t>રોગનું ભવિષ્ય</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610600" cy="5410200"/>
          </a:xfrm>
        </p:spPr>
        <p:txBody>
          <a:bodyPr>
            <a:normAutofit lnSpcReduction="10000"/>
          </a:bodyPr>
          <a:lstStyle/>
          <a:p>
            <a:pPr algn="just">
              <a:lnSpc>
                <a:spcPct val="150000"/>
              </a:lnSpc>
            </a:pPr>
            <a:r>
              <a:rPr lang="gu-IN" sz="2400" dirty="0" smtClean="0">
                <a:latin typeface="Times New Roman" pitchFamily="18" charset="0"/>
                <a:cs typeface="Times New Roman" pitchFamily="18" charset="0"/>
              </a:rPr>
              <a:t>કેન્સર ફેફસાંની બહાર ફેલાય તે પહેલા જો સારવાર શરૂ થઇ જાય તો પરિણામ વધુ સારું છે. ફેફસાના કેન્સરનું નિદાન સામાન્ય રીતે પાછળના તબક્કામાં થાય છે, કારણ કે પ્રારંભિક લક્ષણો સરળતાથી અવગણી શકાય છે.</a:t>
            </a:r>
            <a:endParaRPr lang="en-US" sz="2400" dirty="0" smtClean="0">
              <a:latin typeface="Times New Roman" pitchFamily="18" charset="0"/>
              <a:cs typeface="Times New Roman" pitchFamily="18" charset="0"/>
            </a:endParaRPr>
          </a:p>
          <a:p>
            <a:pPr algn="just">
              <a:lnSpc>
                <a:spcPct val="150000"/>
              </a:lnSpc>
            </a:pPr>
            <a:r>
              <a:rPr lang="gu-IN" sz="2400" dirty="0" smtClean="0">
                <a:latin typeface="Times New Roman" pitchFamily="18" charset="0"/>
                <a:cs typeface="Times New Roman" pitchFamily="18" charset="0"/>
              </a:rPr>
              <a:t>ફેફસાના કેન્સરનું સામાન્ય પરિણામ નબળું છે કારણ કે ડોકટરો આ રોગને અદ્યતન તબક્કે ન આવે ત્યાં સુધી શોધી શકતા નથી. પ્રારંભિક તબક્કાના ફેફસાના કેન્સરના દર્દીઓ જે ફેફસામાં સ્થાનિક ગાંઠ ધરાવે છે તેમાં  પાંચ વર્ષનું જીવન લગભગ ૫૪ % જેટલું છે, પરંતુ અદ્યતન, ફેફસાના કેન્સર ધરાવતા લોકોમાં તે ફક્ત ૪ % જેટલું જ છે.</a:t>
            </a:r>
            <a:endParaRPr lang="en-US" sz="2400" dirty="0" smtClean="0">
              <a:latin typeface="Times New Roman" pitchFamily="18" charset="0"/>
              <a:cs typeface="Times New Roman" pitchFamily="18" charset="0"/>
            </a:endParaRPr>
          </a:p>
          <a:p>
            <a:pPr algn="just">
              <a:lnSpc>
                <a:spcPct val="150000"/>
              </a:lnSpc>
              <a:buNone/>
            </a:pPr>
            <a:r>
              <a:rPr lang="en-US" sz="2400" b="1" dirty="0" smtClean="0">
                <a:solidFill>
                  <a:srgbClr val="FF0000"/>
                </a:solidFill>
                <a:latin typeface="Times New Roman" pitchFamily="18" charset="0"/>
                <a:cs typeface="Times New Roman" pitchFamily="18" charset="0"/>
              </a:rPr>
              <a:t>    </a:t>
            </a:r>
            <a:endParaRPr lang="en-US" sz="2400" b="1" dirty="0">
              <a:solidFill>
                <a:srgbClr val="FF0000"/>
              </a:solidFill>
              <a:latin typeface="Times New Roman" pitchFamily="18" charset="0"/>
              <a:cs typeface="Times New Roman" pitchFamily="18" charset="0"/>
            </a:endParaRPr>
          </a:p>
        </p:txBody>
      </p:sp>
      <p:sp>
        <p:nvSpPr>
          <p:cNvPr id="5" name="TextBox 4"/>
          <p:cNvSpPr txBox="1"/>
          <p:nvPr/>
        </p:nvSpPr>
        <p:spPr>
          <a:xfrm>
            <a:off x="457200" y="5867400"/>
            <a:ext cx="8305800" cy="830997"/>
          </a:xfrm>
          <a:prstGeom prst="rect">
            <a:avLst/>
          </a:prstGeom>
          <a:solidFill>
            <a:srgbClr val="FF0000"/>
          </a:solidFill>
        </p:spPr>
        <p:txBody>
          <a:bodyPr wrap="square" rtlCol="0">
            <a:spAutoFit/>
          </a:bodyPr>
          <a:lstStyle/>
          <a:p>
            <a:pPr algn="ctr"/>
            <a:r>
              <a:rPr lang="gu-IN" sz="2400" b="1" dirty="0" smtClean="0">
                <a:solidFill>
                  <a:schemeClr val="bg1"/>
                </a:solidFill>
              </a:rPr>
              <a:t>ફેફસાના કેન્સરના વિકાસને અટકાવવા માટે ધૂમ્રપાન બંધ કરવું એ સૌથી મહત્વપૂર્ણ પગલુ છે </a:t>
            </a:r>
            <a:endParaRPr lang="en-US" sz="2400" b="1" dirty="0">
              <a:solidFill>
                <a:schemeClr val="bg1"/>
              </a:solidFill>
            </a:endParaRPr>
          </a:p>
        </p:txBody>
      </p:sp>
      <p:pic>
        <p:nvPicPr>
          <p:cNvPr id="7" name="Picture 2" descr="C:\Users\HP\Desktop\kundariya kcpf logo.jpg"/>
          <p:cNvPicPr>
            <a:picLocks noChangeAspect="1" noChangeArrowheads="1"/>
          </p:cNvPicPr>
          <p:nvPr/>
        </p:nvPicPr>
        <p:blipFill>
          <a:blip r:embed="rId2" cstate="print"/>
          <a:srcRect/>
          <a:stretch>
            <a:fillRect/>
          </a:stretch>
        </p:blipFill>
        <p:spPr bwMode="auto">
          <a:xfrm>
            <a:off x="228600" y="152400"/>
            <a:ext cx="914400" cy="914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gu-IN" b="1" dirty="0" smtClean="0">
                <a:latin typeface="Times New Roman" pitchFamily="18" charset="0"/>
                <a:cs typeface="Times New Roman" pitchFamily="18" charset="0"/>
              </a:rPr>
              <a:t>ફેફસાનું કેન્સર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0" y="1295400"/>
            <a:ext cx="9144000" cy="4525963"/>
          </a:xfrm>
        </p:spPr>
        <p:txBody>
          <a:bodyPr>
            <a:noAutofit/>
          </a:bodyPr>
          <a:lstStyle/>
          <a:p>
            <a:pPr fontAlgn="base">
              <a:lnSpc>
                <a:spcPct val="150000"/>
              </a:lnSpc>
            </a:pPr>
            <a:r>
              <a:rPr lang="gu-IN" sz="2200" dirty="0" smtClean="0">
                <a:latin typeface="Times New Roman" pitchFamily="18" charset="0"/>
                <a:cs typeface="Times New Roman" pitchFamily="18" charset="0"/>
              </a:rPr>
              <a:t>ફેફસાંનું કેન્સર એક પ્રકારનું કેન્સર છે જે ફેફસાંમાં શરૂ થાય છે. ફેફસાંનું કેન્સર એ સમગ્ર વિશ્વમાં પુરુષો અને સ્ત્રીઓમાં સૌથી સામાન્ય રીતે જોવા મળતું કેન્સર છે.</a:t>
            </a:r>
            <a:endParaRPr lang="en-US" sz="2200" dirty="0" smtClean="0">
              <a:latin typeface="Times New Roman" pitchFamily="18" charset="0"/>
              <a:cs typeface="Times New Roman" pitchFamily="18" charset="0"/>
            </a:endParaRPr>
          </a:p>
          <a:p>
            <a:pPr fontAlgn="base">
              <a:lnSpc>
                <a:spcPct val="150000"/>
              </a:lnSpc>
            </a:pPr>
            <a:r>
              <a:rPr lang="gu-IN" sz="2200" dirty="0" smtClean="0">
                <a:latin typeface="Times New Roman" pitchFamily="18" charset="0"/>
                <a:cs typeface="Times New Roman" pitchFamily="18" charset="0"/>
              </a:rPr>
              <a:t>ભારતમાં ફેફસાના કેન્સરના આંકડા</a:t>
            </a:r>
            <a:r>
              <a:rPr lang="en-IN"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Globocan</a:t>
            </a:r>
            <a:r>
              <a:rPr lang="en-US" sz="2200" dirty="0" smtClean="0">
                <a:latin typeface="Times New Roman" pitchFamily="18" charset="0"/>
                <a:cs typeface="Times New Roman" pitchFamily="18" charset="0"/>
              </a:rPr>
              <a:t> 2018)</a:t>
            </a:r>
          </a:p>
          <a:p>
            <a:pPr fontAlgn="base">
              <a:buNone/>
            </a:pPr>
            <a:endParaRPr lang="en-IN" sz="2400" dirty="0" smtClean="0">
              <a:latin typeface="Times New Roman" pitchFamily="18" charset="0"/>
              <a:cs typeface="Times New Roman" pitchFamily="18" charset="0"/>
            </a:endParaRPr>
          </a:p>
          <a:p>
            <a:pPr fontAlgn="base">
              <a:buNone/>
            </a:pPr>
            <a:endParaRPr lang="en-IN" sz="2400" dirty="0" smtClean="0">
              <a:latin typeface="Times New Roman" pitchFamily="18" charset="0"/>
              <a:cs typeface="Times New Roman" pitchFamily="18" charset="0"/>
            </a:endParaRPr>
          </a:p>
          <a:p>
            <a:pPr fontAlgn="base">
              <a:buNone/>
            </a:pPr>
            <a:endParaRPr lang="en-IN" sz="2400" dirty="0" smtClean="0">
              <a:latin typeface="Times New Roman" pitchFamily="18" charset="0"/>
              <a:cs typeface="Times New Roman" pitchFamily="18" charset="0"/>
            </a:endParaRPr>
          </a:p>
          <a:p>
            <a:pPr fontAlgn="base">
              <a:buNone/>
            </a:pPr>
            <a:endParaRPr lang="en-US" sz="2400" dirty="0" smtClean="0">
              <a:latin typeface="Times New Roman" pitchFamily="18" charset="0"/>
              <a:cs typeface="Times New Roman" pitchFamily="18" charset="0"/>
            </a:endParaRPr>
          </a:p>
          <a:p>
            <a:pPr algn="just" fontAlgn="base">
              <a:lnSpc>
                <a:spcPct val="150000"/>
              </a:lnSpc>
            </a:pPr>
            <a:r>
              <a:rPr lang="gu-IN" sz="2200" dirty="0" smtClean="0">
                <a:latin typeface="Times New Roman" pitchFamily="18" charset="0"/>
                <a:cs typeface="Times New Roman" pitchFamily="18" charset="0"/>
              </a:rPr>
              <a:t>ફેફસાંનું કેન્સર થવાની સરેરાશ ઉંમર ૫૪.૬ વર્ષ છે. મોટાભાગના ફેફસાના કેન્સરના  દર્દીઓની ઉંમર 65 વર્ષથી વધુ હોય છે. </a:t>
            </a:r>
            <a:endParaRPr lang="en-IN" sz="2200" dirty="0" smtClean="0">
              <a:latin typeface="Times New Roman" pitchFamily="18" charset="0"/>
              <a:cs typeface="Times New Roman" pitchFamily="18" charset="0"/>
            </a:endParaRPr>
          </a:p>
          <a:p>
            <a:pPr algn="just" fontAlgn="base">
              <a:lnSpc>
                <a:spcPct val="150000"/>
              </a:lnSpc>
            </a:pPr>
            <a:r>
              <a:rPr lang="gu-IN" sz="2200" b="1" u="sng" dirty="0" smtClean="0">
                <a:latin typeface="Times New Roman" pitchFamily="18" charset="0"/>
                <a:cs typeface="Times New Roman" pitchFamily="18" charset="0"/>
                <a:hlinkClick r:id="rId2"/>
              </a:rPr>
              <a:t>લગભગ </a:t>
            </a:r>
            <a:r>
              <a:rPr lang="gu-IN" sz="2200" b="1" dirty="0" smtClean="0">
                <a:latin typeface="Times New Roman" pitchFamily="18" charset="0"/>
                <a:cs typeface="Times New Roman" pitchFamily="18" charset="0"/>
                <a:hlinkClick r:id="rId2"/>
              </a:rPr>
              <a:t>૯૦ % ફેફસાના કેન્સર પ્રત્યક્ષ ધૂમ્રપાન અને પરોક્ષ ધૂમ્રપાન સાથે સંકળાયેલા હોય છે.</a:t>
            </a:r>
            <a:endParaRPr lang="en-US" sz="2200" b="1" dirty="0" smtClean="0">
              <a:latin typeface="Times New Roman" pitchFamily="18" charset="0"/>
              <a:cs typeface="Times New Roman" pitchFamily="18" charset="0"/>
              <a:hlinkClick r:id="rId2"/>
            </a:endParaRPr>
          </a:p>
          <a:p>
            <a:endParaRPr lang="en-US" sz="24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209800" y="2971800"/>
          <a:ext cx="4419600" cy="1762760"/>
        </p:xfrm>
        <a:graphic>
          <a:graphicData uri="http://schemas.openxmlformats.org/drawingml/2006/table">
            <a:tbl>
              <a:tblPr firstRow="1" bandRow="1">
                <a:tableStyleId>{5C22544A-7EE6-4342-B048-85BDC9FD1C3A}</a:tableStyleId>
              </a:tblPr>
              <a:tblGrid>
                <a:gridCol w="1600200"/>
                <a:gridCol w="1524000"/>
                <a:gridCol w="1295400"/>
              </a:tblGrid>
              <a:tr h="381000">
                <a:tc>
                  <a:txBody>
                    <a:bodyPr/>
                    <a:lstStyle/>
                    <a:p>
                      <a:endParaRPr lang="en-US" dirty="0"/>
                    </a:p>
                  </a:txBody>
                  <a:tcPr/>
                </a:tc>
                <a:tc>
                  <a:txBody>
                    <a:bodyPr/>
                    <a:lstStyle/>
                    <a:p>
                      <a:pPr algn="l" fontAlgn="base"/>
                      <a:r>
                        <a:rPr lang="en-US" b="1" dirty="0">
                          <a:solidFill>
                            <a:srgbClr val="000000"/>
                          </a:solidFill>
                          <a:latin typeface="inherit"/>
                        </a:rPr>
                        <a:t> </a:t>
                      </a:r>
                      <a:r>
                        <a:rPr lang="gu-IN" b="1" dirty="0" smtClean="0">
                          <a:solidFill>
                            <a:srgbClr val="000000"/>
                          </a:solidFill>
                          <a:latin typeface="inherit"/>
                        </a:rPr>
                        <a:t>નવા કેસ</a:t>
                      </a:r>
                      <a:endParaRPr lang="en-US" b="0" dirty="0">
                        <a:solidFill>
                          <a:srgbClr val="000000"/>
                        </a:solidFill>
                        <a:latin typeface="inherit"/>
                      </a:endParaRPr>
                    </a:p>
                  </a:txBody>
                  <a:tcPr anchor="ctr"/>
                </a:tc>
                <a:tc>
                  <a:txBody>
                    <a:bodyPr/>
                    <a:lstStyle/>
                    <a:p>
                      <a:pPr algn="l" fontAlgn="base"/>
                      <a:r>
                        <a:rPr lang="gu-IN" b="1" dirty="0" smtClean="0">
                          <a:solidFill>
                            <a:srgbClr val="000000"/>
                          </a:solidFill>
                          <a:latin typeface="inherit"/>
                        </a:rPr>
                        <a:t>મૃત્યુ</a:t>
                      </a:r>
                      <a:endParaRPr lang="en-US" b="1" dirty="0">
                        <a:solidFill>
                          <a:srgbClr val="000000"/>
                        </a:solidFill>
                        <a:latin typeface="inherit"/>
                      </a:endParaRPr>
                    </a:p>
                  </a:txBody>
                  <a:tcPr anchor="ctr">
                    <a:solidFill>
                      <a:schemeClr val="tx2">
                        <a:lumMod val="60000"/>
                        <a:lumOff val="40000"/>
                      </a:schemeClr>
                    </a:solidFill>
                  </a:tcPr>
                </a:tc>
              </a:tr>
              <a:tr h="370840">
                <a:tc>
                  <a:txBody>
                    <a:bodyPr/>
                    <a:lstStyle/>
                    <a:p>
                      <a:pPr algn="l" fontAlgn="base"/>
                      <a:r>
                        <a:rPr lang="gu-IN" b="0" dirty="0" smtClean="0">
                          <a:solidFill>
                            <a:srgbClr val="000000"/>
                          </a:solidFill>
                          <a:latin typeface="inherit"/>
                        </a:rPr>
                        <a:t>ફેફસાનું કેન્સર </a:t>
                      </a:r>
                    </a:p>
                    <a:p>
                      <a:pPr algn="l" fontAlgn="base"/>
                      <a:r>
                        <a:rPr lang="gu-IN" b="0" dirty="0" smtClean="0">
                          <a:solidFill>
                            <a:srgbClr val="000000"/>
                          </a:solidFill>
                          <a:latin typeface="inherit"/>
                        </a:rPr>
                        <a:t>(પુરુષોમાં)</a:t>
                      </a:r>
                      <a:endParaRPr lang="en-US" b="0" dirty="0">
                        <a:solidFill>
                          <a:srgbClr val="000000"/>
                        </a:solidFill>
                        <a:latin typeface="inherit"/>
                      </a:endParaRPr>
                    </a:p>
                  </a:txBody>
                  <a:tcPr anchor="ctr"/>
                </a:tc>
                <a:tc>
                  <a:txBody>
                    <a:bodyPr/>
                    <a:lstStyle/>
                    <a:p>
                      <a:pPr algn="l" fontAlgn="base"/>
                      <a:r>
                        <a:rPr lang="gu-IN" b="0" dirty="0" smtClean="0">
                          <a:solidFill>
                            <a:srgbClr val="000000"/>
                          </a:solidFill>
                          <a:latin typeface="inherit"/>
                        </a:rPr>
                        <a:t>૪૮,૬૯૮ </a:t>
                      </a:r>
                      <a:endParaRPr lang="en-US" b="0" dirty="0">
                        <a:solidFill>
                          <a:srgbClr val="000000"/>
                        </a:solidFill>
                        <a:latin typeface="inherit"/>
                      </a:endParaRPr>
                    </a:p>
                  </a:txBody>
                  <a:tcPr anchor="ctr"/>
                </a:tc>
                <a:tc>
                  <a:txBody>
                    <a:bodyPr/>
                    <a:lstStyle/>
                    <a:p>
                      <a:pPr algn="l" fontAlgn="base"/>
                      <a:r>
                        <a:rPr lang="gu-IN" b="0" dirty="0" smtClean="0">
                          <a:solidFill>
                            <a:srgbClr val="000000"/>
                          </a:solidFill>
                          <a:latin typeface="inherit"/>
                        </a:rPr>
                        <a:t>૪૫,૩૬૩</a:t>
                      </a:r>
                      <a:endParaRPr lang="en-US" b="0" dirty="0">
                        <a:solidFill>
                          <a:srgbClr val="000000"/>
                        </a:solidFill>
                        <a:latin typeface="inherit"/>
                      </a:endParaRPr>
                    </a:p>
                  </a:txBody>
                  <a:tcPr anchor="ctr"/>
                </a:tc>
              </a:tr>
              <a:tr h="370840">
                <a:tc>
                  <a:txBody>
                    <a:bodyPr/>
                    <a:lstStyle/>
                    <a:p>
                      <a:pPr algn="l" fontAlgn="base"/>
                      <a:r>
                        <a:rPr lang="en-US" b="0" dirty="0">
                          <a:solidFill>
                            <a:srgbClr val="000000"/>
                          </a:solidFill>
                          <a:latin typeface="inherit"/>
                        </a:rPr>
                        <a:t> </a:t>
                      </a:r>
                      <a:r>
                        <a:rPr lang="gu-IN" b="0" dirty="0" smtClean="0">
                          <a:solidFill>
                            <a:srgbClr val="000000"/>
                          </a:solidFill>
                          <a:latin typeface="inherit"/>
                        </a:rPr>
                        <a:t>સ્ત્રીઓમાં</a:t>
                      </a:r>
                      <a:endParaRPr lang="en-US" b="0" dirty="0">
                        <a:solidFill>
                          <a:srgbClr val="000000"/>
                        </a:solidFill>
                        <a:latin typeface="inherit"/>
                      </a:endParaRPr>
                    </a:p>
                  </a:txBody>
                  <a:tcPr anchor="ctr"/>
                </a:tc>
                <a:tc>
                  <a:txBody>
                    <a:bodyPr/>
                    <a:lstStyle/>
                    <a:p>
                      <a:pPr algn="l" fontAlgn="base"/>
                      <a:r>
                        <a:rPr lang="gu-IN" b="0" dirty="0" smtClean="0">
                          <a:solidFill>
                            <a:srgbClr val="000000"/>
                          </a:solidFill>
                          <a:latin typeface="inherit"/>
                        </a:rPr>
                        <a:t>૧૯,૦૯૭</a:t>
                      </a:r>
                      <a:endParaRPr lang="en-US" b="0" dirty="0">
                        <a:solidFill>
                          <a:srgbClr val="000000"/>
                        </a:solidFill>
                        <a:latin typeface="inherit"/>
                      </a:endParaRPr>
                    </a:p>
                  </a:txBody>
                  <a:tcPr anchor="ctr"/>
                </a:tc>
                <a:tc>
                  <a:txBody>
                    <a:bodyPr/>
                    <a:lstStyle/>
                    <a:p>
                      <a:pPr algn="l" fontAlgn="base"/>
                      <a:r>
                        <a:rPr lang="gu-IN" b="0" dirty="0" smtClean="0">
                          <a:solidFill>
                            <a:srgbClr val="000000"/>
                          </a:solidFill>
                          <a:latin typeface="inherit"/>
                        </a:rPr>
                        <a:t>૧૮,૧૧૨</a:t>
                      </a:r>
                      <a:endParaRPr lang="en-US" b="0" dirty="0">
                        <a:solidFill>
                          <a:srgbClr val="000000"/>
                        </a:solidFill>
                        <a:latin typeface="inherit"/>
                      </a:endParaRPr>
                    </a:p>
                  </a:txBody>
                  <a:tcPr anchor="ctr"/>
                </a:tc>
              </a:tr>
              <a:tr h="370840">
                <a:tc>
                  <a:txBody>
                    <a:bodyPr/>
                    <a:lstStyle/>
                    <a:p>
                      <a:pPr algn="l" fontAlgn="base"/>
                      <a:r>
                        <a:rPr lang="en-US" b="0" dirty="0">
                          <a:solidFill>
                            <a:srgbClr val="000000"/>
                          </a:solidFill>
                          <a:latin typeface="inherit"/>
                        </a:rPr>
                        <a:t> </a:t>
                      </a:r>
                      <a:r>
                        <a:rPr lang="gu-IN" b="0" dirty="0" smtClean="0">
                          <a:solidFill>
                            <a:srgbClr val="000000"/>
                          </a:solidFill>
                          <a:latin typeface="inherit"/>
                        </a:rPr>
                        <a:t>બંનેમાં </a:t>
                      </a:r>
                      <a:endParaRPr lang="en-US" b="0" dirty="0">
                        <a:solidFill>
                          <a:srgbClr val="000000"/>
                        </a:solidFill>
                        <a:latin typeface="inherit"/>
                      </a:endParaRPr>
                    </a:p>
                  </a:txBody>
                  <a:tcPr anchor="ctr"/>
                </a:tc>
                <a:tc>
                  <a:txBody>
                    <a:bodyPr/>
                    <a:lstStyle/>
                    <a:p>
                      <a:pPr algn="l" fontAlgn="base"/>
                      <a:r>
                        <a:rPr lang="gu-IN" b="0" dirty="0" smtClean="0">
                          <a:solidFill>
                            <a:srgbClr val="000000"/>
                          </a:solidFill>
                          <a:latin typeface="inherit"/>
                        </a:rPr>
                        <a:t>૬૭,૭૯૫</a:t>
                      </a:r>
                      <a:endParaRPr lang="en-US" b="0" dirty="0">
                        <a:solidFill>
                          <a:srgbClr val="000000"/>
                        </a:solidFill>
                        <a:latin typeface="inherit"/>
                      </a:endParaRPr>
                    </a:p>
                  </a:txBody>
                  <a:tcPr anchor="ctr"/>
                </a:tc>
                <a:tc>
                  <a:txBody>
                    <a:bodyPr/>
                    <a:lstStyle/>
                    <a:p>
                      <a:pPr algn="l" fontAlgn="base"/>
                      <a:r>
                        <a:rPr lang="gu-IN" b="0" dirty="0" smtClean="0">
                          <a:solidFill>
                            <a:srgbClr val="000000"/>
                          </a:solidFill>
                          <a:latin typeface="inherit"/>
                        </a:rPr>
                        <a:t>૬૩,૪૭૫</a:t>
                      </a:r>
                      <a:endParaRPr lang="en-US" b="0" dirty="0">
                        <a:solidFill>
                          <a:srgbClr val="000000"/>
                        </a:solidFill>
                        <a:latin typeface="inherit"/>
                      </a:endParaRPr>
                    </a:p>
                  </a:txBody>
                  <a:tcPr anchor="ctr"/>
                </a:tc>
              </a:tr>
            </a:tbl>
          </a:graphicData>
        </a:graphic>
      </p:graphicFrame>
      <p:pic>
        <p:nvPicPr>
          <p:cNvPr id="7" name="Picture 2" descr="C:\Users\HP\Desktop\kundariya kcpf logo.jpg"/>
          <p:cNvPicPr>
            <a:picLocks noChangeAspect="1" noChangeArrowheads="1"/>
          </p:cNvPicPr>
          <p:nvPr/>
        </p:nvPicPr>
        <p:blipFill>
          <a:blip r:embed="rId3" cstate="print"/>
          <a:srcRect/>
          <a:stretch>
            <a:fillRect/>
          </a:stretch>
        </p:blipFill>
        <p:spPr bwMode="auto">
          <a:xfrm>
            <a:off x="228600" y="152400"/>
            <a:ext cx="914400" cy="914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u-IN" b="1" dirty="0" smtClean="0">
                <a:latin typeface="Times New Roman" pitchFamily="18" charset="0"/>
                <a:cs typeface="Times New Roman" pitchFamily="18" charset="0"/>
              </a:rPr>
              <a:t>જોખમી પરિબળો </a:t>
            </a:r>
            <a:endParaRPr lang="en-US" b="1" dirty="0">
              <a:latin typeface="Times New Roman" pitchFamily="18" charset="0"/>
              <a:cs typeface="Times New Roman" pitchFamily="18" charset="0"/>
            </a:endParaRPr>
          </a:p>
        </p:txBody>
      </p:sp>
      <p:pic>
        <p:nvPicPr>
          <p:cNvPr id="1026" name="Picture 2" descr="C:\Users\HP\Desktop\passive-smoking-smoke-comes-out-man-s-cigarette-pulls-lady-32825964.jpg"/>
          <p:cNvPicPr>
            <a:picLocks noChangeAspect="1" noChangeArrowheads="1"/>
          </p:cNvPicPr>
          <p:nvPr/>
        </p:nvPicPr>
        <p:blipFill>
          <a:blip r:embed="rId2"/>
          <a:srcRect l="6122" t="8596" r="6122"/>
          <a:stretch>
            <a:fillRect/>
          </a:stretch>
        </p:blipFill>
        <p:spPr bwMode="auto">
          <a:xfrm>
            <a:off x="4876800" y="3581400"/>
            <a:ext cx="3962400" cy="2887960"/>
          </a:xfrm>
          <a:prstGeom prst="rect">
            <a:avLst/>
          </a:prstGeom>
          <a:noFill/>
        </p:spPr>
      </p:pic>
      <p:pic>
        <p:nvPicPr>
          <p:cNvPr id="1027" name="Picture 3" descr="C:\Users\HP\Desktop\download (2).jpg"/>
          <p:cNvPicPr>
            <a:picLocks noChangeAspect="1" noChangeArrowheads="1"/>
          </p:cNvPicPr>
          <p:nvPr/>
        </p:nvPicPr>
        <p:blipFill>
          <a:blip r:embed="rId3"/>
          <a:srcRect/>
          <a:stretch>
            <a:fillRect/>
          </a:stretch>
        </p:blipFill>
        <p:spPr bwMode="auto">
          <a:xfrm>
            <a:off x="609600" y="1600200"/>
            <a:ext cx="3657600" cy="2473411"/>
          </a:xfrm>
          <a:prstGeom prst="rect">
            <a:avLst/>
          </a:prstGeom>
          <a:noFill/>
        </p:spPr>
      </p:pic>
      <p:sp>
        <p:nvSpPr>
          <p:cNvPr id="6" name="Rectangle 5"/>
          <p:cNvSpPr/>
          <p:nvPr/>
        </p:nvSpPr>
        <p:spPr>
          <a:xfrm>
            <a:off x="4495800" y="1676400"/>
            <a:ext cx="4419600" cy="2123658"/>
          </a:xfrm>
          <a:prstGeom prst="rect">
            <a:avLst/>
          </a:prstGeom>
        </p:spPr>
        <p:txBody>
          <a:bodyPr wrap="square">
            <a:spAutoFit/>
          </a:bodyPr>
          <a:lstStyle/>
          <a:p>
            <a:pPr algn="just">
              <a:lnSpc>
                <a:spcPct val="150000"/>
              </a:lnSpc>
            </a:pPr>
            <a:r>
              <a:rPr lang="gu-IN" sz="2200" b="1" dirty="0" smtClean="0">
                <a:latin typeface="Times New Roman" pitchFamily="18" charset="0"/>
                <a:cs typeface="Times New Roman" pitchFamily="18" charset="0"/>
              </a:rPr>
              <a:t>ધૂમ્રપાન</a:t>
            </a:r>
            <a:r>
              <a:rPr lang="en-IN" sz="2200" b="1" dirty="0" smtClean="0">
                <a:latin typeface="Times New Roman" pitchFamily="18" charset="0"/>
                <a:cs typeface="Times New Roman" pitchFamily="18" charset="0"/>
              </a:rPr>
              <a:t> </a:t>
            </a:r>
            <a:r>
              <a:rPr lang="gu-IN" sz="2200" dirty="0" smtClean="0">
                <a:latin typeface="Times New Roman" pitchFamily="18" charset="0"/>
                <a:cs typeface="Times New Roman" pitchFamily="18" charset="0"/>
              </a:rPr>
              <a:t>(સિગારેટ પીનારાઓને ફેફસાનું કેન્સર થવાની સંભાવના ધુમ્રપાન ના કરનારાઓ કરતા ૧૫ થી ૩૦ ગણી વધારે છે)</a:t>
            </a:r>
          </a:p>
        </p:txBody>
      </p:sp>
      <p:sp>
        <p:nvSpPr>
          <p:cNvPr id="7" name="Rectangle 6"/>
          <p:cNvSpPr/>
          <p:nvPr/>
        </p:nvSpPr>
        <p:spPr>
          <a:xfrm>
            <a:off x="2514600" y="5105400"/>
            <a:ext cx="1882247" cy="430887"/>
          </a:xfrm>
          <a:prstGeom prst="rect">
            <a:avLst/>
          </a:prstGeom>
        </p:spPr>
        <p:txBody>
          <a:bodyPr wrap="none">
            <a:spAutoFit/>
          </a:bodyPr>
          <a:lstStyle/>
          <a:p>
            <a:r>
              <a:rPr lang="gu-IN" sz="2200" b="1" dirty="0" smtClean="0">
                <a:latin typeface="Times New Roman" pitchFamily="18" charset="0"/>
                <a:cs typeface="Times New Roman" pitchFamily="18" charset="0"/>
              </a:rPr>
              <a:t>પરોક્ષ ધુમ્રપાન</a:t>
            </a:r>
            <a:endParaRPr lang="en-US" sz="2200" b="1" dirty="0" smtClean="0">
              <a:latin typeface="Times New Roman" pitchFamily="18" charset="0"/>
              <a:cs typeface="Times New Roman" pitchFamily="18" charset="0"/>
            </a:endParaRPr>
          </a:p>
        </p:txBody>
      </p:sp>
      <p:pic>
        <p:nvPicPr>
          <p:cNvPr id="9" name="Picture 2" descr="C:\Users\HP\Desktop\kundariya kcpf logo.jpg"/>
          <p:cNvPicPr>
            <a:picLocks noChangeAspect="1" noChangeArrowheads="1"/>
          </p:cNvPicPr>
          <p:nvPr/>
        </p:nvPicPr>
        <p:blipFill>
          <a:blip r:embed="rId4" cstate="print"/>
          <a:srcRect/>
          <a:stretch>
            <a:fillRect/>
          </a:stretch>
        </p:blipFill>
        <p:spPr bwMode="auto">
          <a:xfrm>
            <a:off x="228600" y="152400"/>
            <a:ext cx="914400" cy="914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HP\Desktop\1574266151670.jpg"/>
          <p:cNvPicPr>
            <a:picLocks noChangeAspect="1" noChangeArrowheads="1"/>
          </p:cNvPicPr>
          <p:nvPr/>
        </p:nvPicPr>
        <p:blipFill>
          <a:blip r:embed="rId2" cstate="print"/>
          <a:srcRect/>
          <a:stretch>
            <a:fillRect/>
          </a:stretch>
        </p:blipFill>
        <p:spPr bwMode="auto">
          <a:xfrm>
            <a:off x="685800" y="838200"/>
            <a:ext cx="3352800" cy="2235200"/>
          </a:xfrm>
          <a:prstGeom prst="rect">
            <a:avLst/>
          </a:prstGeom>
          <a:noFill/>
        </p:spPr>
      </p:pic>
      <p:pic>
        <p:nvPicPr>
          <p:cNvPr id="2051" name="Picture 3" descr="C:\Users\HP\Desktop\prostate cancer\images (3).jpg"/>
          <p:cNvPicPr>
            <a:picLocks noChangeAspect="1" noChangeArrowheads="1"/>
          </p:cNvPicPr>
          <p:nvPr/>
        </p:nvPicPr>
        <p:blipFill>
          <a:blip r:embed="rId3"/>
          <a:srcRect/>
          <a:stretch>
            <a:fillRect/>
          </a:stretch>
        </p:blipFill>
        <p:spPr bwMode="auto">
          <a:xfrm>
            <a:off x="5105400" y="3657600"/>
            <a:ext cx="3792512" cy="2514600"/>
          </a:xfrm>
          <a:prstGeom prst="rect">
            <a:avLst/>
          </a:prstGeom>
          <a:noFill/>
        </p:spPr>
      </p:pic>
      <p:sp>
        <p:nvSpPr>
          <p:cNvPr id="4" name="Rectangle 3"/>
          <p:cNvSpPr/>
          <p:nvPr/>
        </p:nvSpPr>
        <p:spPr>
          <a:xfrm>
            <a:off x="4191000" y="1524000"/>
            <a:ext cx="4572000" cy="1554593"/>
          </a:xfrm>
          <a:prstGeom prst="rect">
            <a:avLst/>
          </a:prstGeom>
        </p:spPr>
        <p:txBody>
          <a:bodyPr wrap="square">
            <a:spAutoFit/>
          </a:bodyPr>
          <a:lstStyle/>
          <a:p>
            <a:pPr>
              <a:lnSpc>
                <a:spcPct val="150000"/>
              </a:lnSpc>
              <a:buFont typeface="Arial" pitchFamily="34" charset="0"/>
              <a:buChar char="•"/>
            </a:pPr>
            <a:r>
              <a:rPr lang="gu-IN" sz="2200" b="1" dirty="0" smtClean="0">
                <a:latin typeface="Times New Roman" pitchFamily="18" charset="0"/>
                <a:cs typeface="Times New Roman" pitchFamily="18" charset="0"/>
              </a:rPr>
              <a:t>રેડોન ગેસનો સંપર્ક </a:t>
            </a:r>
          </a:p>
          <a:p>
            <a:pPr>
              <a:lnSpc>
                <a:spcPct val="150000"/>
              </a:lnSpc>
              <a:buFont typeface="Arial" pitchFamily="34" charset="0"/>
              <a:buChar char="•"/>
            </a:pPr>
            <a:r>
              <a:rPr lang="gu-IN" sz="2200" b="1" dirty="0" smtClean="0">
                <a:latin typeface="Times New Roman" pitchFamily="18" charset="0"/>
                <a:cs typeface="Times New Roman" pitchFamily="18" charset="0"/>
              </a:rPr>
              <a:t>એસ્બેસ્ટોસ અને અન્ય કેન્સર કારક પદાર્થોનો સંપર્ક </a:t>
            </a:r>
            <a:endParaRPr lang="en-US" sz="2200" b="1" dirty="0" smtClean="0">
              <a:latin typeface="Times New Roman" pitchFamily="18" charset="0"/>
              <a:cs typeface="Times New Roman" pitchFamily="18" charset="0"/>
            </a:endParaRPr>
          </a:p>
        </p:txBody>
      </p:sp>
      <p:sp>
        <p:nvSpPr>
          <p:cNvPr id="5" name="Rectangle 4"/>
          <p:cNvSpPr/>
          <p:nvPr/>
        </p:nvSpPr>
        <p:spPr>
          <a:xfrm>
            <a:off x="762000" y="4724400"/>
            <a:ext cx="4038600" cy="1046761"/>
          </a:xfrm>
          <a:prstGeom prst="rect">
            <a:avLst/>
          </a:prstGeom>
        </p:spPr>
        <p:txBody>
          <a:bodyPr wrap="square">
            <a:spAutoFit/>
          </a:bodyPr>
          <a:lstStyle/>
          <a:p>
            <a:pPr>
              <a:lnSpc>
                <a:spcPct val="150000"/>
              </a:lnSpc>
            </a:pPr>
            <a:r>
              <a:rPr lang="gu-IN" sz="2200" b="1" dirty="0" smtClean="0">
                <a:latin typeface="Times New Roman" pitchFamily="18" charset="0"/>
                <a:cs typeface="Times New Roman" pitchFamily="18" charset="0"/>
              </a:rPr>
              <a:t>ફેફસાના કેન્સરનો વ્યક્તિગત / કૌટુંબિક ઇતિહાસ</a:t>
            </a:r>
            <a:endParaRPr lang="en-US" sz="2200" b="1" dirty="0">
              <a:latin typeface="Times New Roman" pitchFamily="18" charset="0"/>
              <a:cs typeface="Times New Roman" pitchFamily="18" charset="0"/>
            </a:endParaRPr>
          </a:p>
        </p:txBody>
      </p:sp>
      <p:pic>
        <p:nvPicPr>
          <p:cNvPr id="7" name="Picture 2" descr="C:\Users\HP\Desktop\kundariya kcpf logo.jpg"/>
          <p:cNvPicPr>
            <a:picLocks noChangeAspect="1" noChangeArrowheads="1"/>
          </p:cNvPicPr>
          <p:nvPr/>
        </p:nvPicPr>
        <p:blipFill>
          <a:blip r:embed="rId4" cstate="print"/>
          <a:srcRect/>
          <a:stretch>
            <a:fillRect/>
          </a:stretch>
        </p:blipFill>
        <p:spPr bwMode="auto">
          <a:xfrm>
            <a:off x="228600" y="152400"/>
            <a:ext cx="914400" cy="914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u-IN" b="1" dirty="0" smtClean="0">
                <a:latin typeface="Times New Roman" pitchFamily="18" charset="0"/>
                <a:cs typeface="Times New Roman" pitchFamily="18" charset="0"/>
              </a:rPr>
              <a:t>લક્ષણો</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150000"/>
              </a:lnSpc>
            </a:pPr>
            <a:r>
              <a:rPr lang="gu-IN" sz="2400" dirty="0" smtClean="0">
                <a:latin typeface="Times New Roman" pitchFamily="18" charset="0"/>
                <a:cs typeface="Times New Roman" pitchFamily="18" charset="0"/>
              </a:rPr>
              <a:t>ફેફસાંનું કેન્સર સામાન્ય રીતે તેના પ્રારંભિક તબક્કામાં કોઈ સંકેત અને લક્ષણો જણાવતું નથી.</a:t>
            </a:r>
          </a:p>
          <a:p>
            <a:pPr algn="just">
              <a:lnSpc>
                <a:spcPct val="150000"/>
              </a:lnSpc>
            </a:pPr>
            <a:r>
              <a:rPr lang="gu-IN" sz="2400" dirty="0" smtClean="0">
                <a:latin typeface="Times New Roman" pitchFamily="18" charset="0"/>
                <a:cs typeface="Times New Roman" pitchFamily="18" charset="0"/>
              </a:rPr>
              <a:t>ફેફસાંના કેન્સરનાં ચિહ્નો અને લક્ષણો સામાન્ય રીતે ત્યારે જ દેખાય છે જ્યારે રોગનો વિકાસ થાય છે.</a:t>
            </a:r>
            <a:endParaRPr lang="en-US" sz="2400" dirty="0">
              <a:latin typeface="Times New Roman" pitchFamily="18" charset="0"/>
              <a:cs typeface="Times New Roman" pitchFamily="18" charset="0"/>
            </a:endParaRPr>
          </a:p>
        </p:txBody>
      </p:sp>
      <p:pic>
        <p:nvPicPr>
          <p:cNvPr id="5" name="Picture 2" descr="C:\Users\HP\Desktop\kundariya kcpf logo.jpg"/>
          <p:cNvPicPr>
            <a:picLocks noChangeAspect="1" noChangeArrowheads="1"/>
          </p:cNvPicPr>
          <p:nvPr/>
        </p:nvPicPr>
        <p:blipFill>
          <a:blip r:embed="rId2" cstate="print"/>
          <a:srcRect/>
          <a:stretch>
            <a:fillRect/>
          </a:stretch>
        </p:blipFill>
        <p:spPr bwMode="auto">
          <a:xfrm>
            <a:off x="228600" y="152400"/>
            <a:ext cx="914400" cy="914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HP\Desktop\Lung cancer\2.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pic>
        <p:nvPicPr>
          <p:cNvPr id="4" name="Picture 2" descr="C:\Users\HP\Desktop\kundariya kcpf logo.jpg"/>
          <p:cNvPicPr>
            <a:picLocks noChangeAspect="1" noChangeArrowheads="1"/>
          </p:cNvPicPr>
          <p:nvPr/>
        </p:nvPicPr>
        <p:blipFill>
          <a:blip r:embed="rId3" cstate="print"/>
          <a:srcRect/>
          <a:stretch>
            <a:fillRect/>
          </a:stretch>
        </p:blipFill>
        <p:spPr bwMode="auto">
          <a:xfrm>
            <a:off x="228600" y="152400"/>
            <a:ext cx="914400" cy="914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u-IN" b="1" dirty="0" smtClean="0"/>
              <a:t>જટિલ</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458200" cy="4525963"/>
          </a:xfrm>
        </p:spPr>
        <p:txBody>
          <a:bodyPr>
            <a:normAutofit/>
          </a:bodyPr>
          <a:lstStyle/>
          <a:p>
            <a:pPr algn="ctr">
              <a:buNone/>
            </a:pPr>
            <a:r>
              <a:rPr lang="gu-IN" sz="2400" b="1" dirty="0" smtClean="0">
                <a:latin typeface="Times New Roman" pitchFamily="18" charset="0"/>
                <a:cs typeface="Times New Roman" pitchFamily="18" charset="0"/>
              </a:rPr>
              <a:t>કેન્સર મેટાસ્ટેસિસ (શરીરના અન્ય ભાગોમાં કેન્સર ફેલાવો)</a:t>
            </a:r>
            <a:endParaRPr lang="en-US" sz="2400" b="1" dirty="0">
              <a:latin typeface="Times New Roman" pitchFamily="18" charset="0"/>
              <a:cs typeface="Times New Roman" pitchFamily="18" charset="0"/>
            </a:endParaRPr>
          </a:p>
        </p:txBody>
      </p:sp>
      <p:pic>
        <p:nvPicPr>
          <p:cNvPr id="8193" name="Picture 1" descr="C:\Users\HP\Desktop\Lung cancer\3.jpg"/>
          <p:cNvPicPr>
            <a:picLocks noChangeAspect="1" noChangeArrowheads="1"/>
          </p:cNvPicPr>
          <p:nvPr/>
        </p:nvPicPr>
        <p:blipFill>
          <a:blip r:embed="rId2"/>
          <a:srcRect/>
          <a:stretch>
            <a:fillRect/>
          </a:stretch>
        </p:blipFill>
        <p:spPr bwMode="auto">
          <a:xfrm>
            <a:off x="1524000" y="2362200"/>
            <a:ext cx="5867400" cy="4191000"/>
          </a:xfrm>
          <a:prstGeom prst="rect">
            <a:avLst/>
          </a:prstGeom>
          <a:noFill/>
        </p:spPr>
      </p:pic>
      <p:pic>
        <p:nvPicPr>
          <p:cNvPr id="6" name="Picture 2" descr="C:\Users\HP\Desktop\kundariya kcpf logo.jpg"/>
          <p:cNvPicPr>
            <a:picLocks noChangeAspect="1" noChangeArrowheads="1"/>
          </p:cNvPicPr>
          <p:nvPr/>
        </p:nvPicPr>
        <p:blipFill>
          <a:blip r:embed="rId3" cstate="print"/>
          <a:srcRect/>
          <a:stretch>
            <a:fillRect/>
          </a:stretch>
        </p:blipFill>
        <p:spPr bwMode="auto">
          <a:xfrm>
            <a:off x="228600" y="152400"/>
            <a:ext cx="914400" cy="914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u-IN" b="1" dirty="0" smtClean="0">
                <a:latin typeface="Times New Roman" pitchFamily="18" charset="0"/>
                <a:cs typeface="Times New Roman" pitchFamily="18" charset="0"/>
              </a:rPr>
              <a:t>નિવારણ</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5257800" y="3505200"/>
            <a:ext cx="3124200" cy="533400"/>
          </a:xfrm>
        </p:spPr>
        <p:txBody>
          <a:bodyPr>
            <a:noAutofit/>
          </a:bodyPr>
          <a:lstStyle/>
          <a:p>
            <a:pPr algn="ctr">
              <a:buNone/>
            </a:pPr>
            <a:r>
              <a:rPr lang="gu-IN" sz="2200" b="1" dirty="0" smtClean="0">
                <a:latin typeface="Times New Roman" pitchFamily="18" charset="0"/>
                <a:cs typeface="Times New Roman" pitchFamily="18" charset="0"/>
              </a:rPr>
              <a:t>ધૂમ્રપાન કરવાનું બંધ કરો</a:t>
            </a:r>
            <a:r>
              <a:rPr lang="en-US" sz="2200" b="1" dirty="0" smtClean="0">
                <a:latin typeface="Times New Roman" pitchFamily="18" charset="0"/>
                <a:cs typeface="Times New Roman" pitchFamily="18" charset="0"/>
              </a:rPr>
              <a:t> </a:t>
            </a:r>
          </a:p>
          <a:p>
            <a:pPr algn="ctr">
              <a:buNone/>
            </a:pPr>
            <a:r>
              <a:rPr lang="gu-IN" sz="2200" dirty="0" smtClean="0">
                <a:latin typeface="Times New Roman" pitchFamily="18" charset="0"/>
                <a:cs typeface="Times New Roman" pitchFamily="18" charset="0"/>
              </a:rPr>
              <a:t>(</a:t>
            </a:r>
            <a:r>
              <a:rPr lang="gu-IN" sz="2000" dirty="0" smtClean="0">
                <a:latin typeface="Times New Roman" pitchFamily="18" charset="0"/>
                <a:cs typeface="Times New Roman" pitchFamily="18" charset="0"/>
              </a:rPr>
              <a:t>ધુમ્રપાન છોડી દેવાથી જોખમ નોંધપાત્ર રીતે ઓછું થઈ શકે છે)</a:t>
            </a:r>
            <a:endParaRPr lang="en-US" sz="2000" dirty="0" smtClean="0">
              <a:latin typeface="Times New Roman" pitchFamily="18" charset="0"/>
              <a:cs typeface="Times New Roman" pitchFamily="18" charset="0"/>
            </a:endParaRPr>
          </a:p>
        </p:txBody>
      </p:sp>
      <p:pic>
        <p:nvPicPr>
          <p:cNvPr id="3074" name="Picture 2" descr="C:\Users\HP\Desktop\download (1).jpg"/>
          <p:cNvPicPr>
            <a:picLocks noChangeAspect="1" noChangeArrowheads="1"/>
          </p:cNvPicPr>
          <p:nvPr/>
        </p:nvPicPr>
        <p:blipFill>
          <a:blip r:embed="rId2"/>
          <a:srcRect/>
          <a:stretch>
            <a:fillRect/>
          </a:stretch>
        </p:blipFill>
        <p:spPr bwMode="auto">
          <a:xfrm>
            <a:off x="5257800" y="1447800"/>
            <a:ext cx="3136900" cy="1981200"/>
          </a:xfrm>
          <a:prstGeom prst="rect">
            <a:avLst/>
          </a:prstGeom>
          <a:noFill/>
        </p:spPr>
      </p:pic>
      <p:pic>
        <p:nvPicPr>
          <p:cNvPr id="3075" name="Picture 3" descr="C:\Users\HP\Desktop\second-hand-smoke.jpg"/>
          <p:cNvPicPr>
            <a:picLocks noChangeAspect="1" noChangeArrowheads="1"/>
          </p:cNvPicPr>
          <p:nvPr/>
        </p:nvPicPr>
        <p:blipFill>
          <a:blip r:embed="rId3"/>
          <a:srcRect/>
          <a:stretch>
            <a:fillRect/>
          </a:stretch>
        </p:blipFill>
        <p:spPr bwMode="auto">
          <a:xfrm>
            <a:off x="762000" y="4343400"/>
            <a:ext cx="4806847" cy="2138363"/>
          </a:xfrm>
          <a:prstGeom prst="rect">
            <a:avLst/>
          </a:prstGeom>
          <a:noFill/>
        </p:spPr>
      </p:pic>
      <p:pic>
        <p:nvPicPr>
          <p:cNvPr id="3076" name="Picture 4" descr="C:\Users\HP\Desktop\download.jpg"/>
          <p:cNvPicPr>
            <a:picLocks noChangeAspect="1" noChangeArrowheads="1"/>
          </p:cNvPicPr>
          <p:nvPr/>
        </p:nvPicPr>
        <p:blipFill>
          <a:blip r:embed="rId4"/>
          <a:srcRect/>
          <a:stretch>
            <a:fillRect/>
          </a:stretch>
        </p:blipFill>
        <p:spPr bwMode="auto">
          <a:xfrm>
            <a:off x="990600" y="1447800"/>
            <a:ext cx="3384550" cy="1981200"/>
          </a:xfrm>
          <a:prstGeom prst="rect">
            <a:avLst/>
          </a:prstGeom>
          <a:noFill/>
        </p:spPr>
      </p:pic>
      <p:sp>
        <p:nvSpPr>
          <p:cNvPr id="7" name="Rectangle 6"/>
          <p:cNvSpPr/>
          <p:nvPr/>
        </p:nvSpPr>
        <p:spPr>
          <a:xfrm>
            <a:off x="1981200" y="6350913"/>
            <a:ext cx="2566728" cy="430887"/>
          </a:xfrm>
          <a:prstGeom prst="rect">
            <a:avLst/>
          </a:prstGeom>
        </p:spPr>
        <p:txBody>
          <a:bodyPr wrap="none">
            <a:spAutoFit/>
          </a:bodyPr>
          <a:lstStyle/>
          <a:p>
            <a:r>
              <a:rPr lang="gu-IN" sz="2200" b="1" dirty="0" smtClean="0">
                <a:latin typeface="Times New Roman" pitchFamily="18" charset="0"/>
                <a:cs typeface="Times New Roman" pitchFamily="18" charset="0"/>
              </a:rPr>
              <a:t>પરોક્ષ ધુમ્રપાન ટાળો</a:t>
            </a:r>
            <a:endParaRPr lang="en-US" sz="2200" b="1" dirty="0" smtClean="0">
              <a:latin typeface="Times New Roman" pitchFamily="18" charset="0"/>
              <a:cs typeface="Times New Roman" pitchFamily="18" charset="0"/>
            </a:endParaRPr>
          </a:p>
        </p:txBody>
      </p:sp>
      <p:sp>
        <p:nvSpPr>
          <p:cNvPr id="8" name="Rectangle 7"/>
          <p:cNvSpPr/>
          <p:nvPr/>
        </p:nvSpPr>
        <p:spPr>
          <a:xfrm>
            <a:off x="1219200" y="3505200"/>
            <a:ext cx="2432076" cy="430887"/>
          </a:xfrm>
          <a:prstGeom prst="rect">
            <a:avLst/>
          </a:prstGeom>
        </p:spPr>
        <p:txBody>
          <a:bodyPr wrap="none">
            <a:spAutoFit/>
          </a:bodyPr>
          <a:lstStyle/>
          <a:p>
            <a:r>
              <a:rPr lang="gu-IN" sz="2200" b="1" dirty="0" smtClean="0">
                <a:latin typeface="Times New Roman" pitchFamily="18" charset="0"/>
                <a:cs typeface="Times New Roman" pitchFamily="18" charset="0"/>
              </a:rPr>
              <a:t>ધૂમ્રપાન કરશો નહીં</a:t>
            </a:r>
            <a:endParaRPr lang="en-US" sz="2200" b="1" dirty="0" smtClean="0">
              <a:latin typeface="Times New Roman" pitchFamily="18" charset="0"/>
              <a:cs typeface="Times New Roman" pitchFamily="18" charset="0"/>
            </a:endParaRPr>
          </a:p>
        </p:txBody>
      </p:sp>
      <p:pic>
        <p:nvPicPr>
          <p:cNvPr id="10" name="Picture 2" descr="C:\Users\HP\Desktop\kundariya kcpf logo.jpg"/>
          <p:cNvPicPr>
            <a:picLocks noChangeAspect="1" noChangeArrowheads="1"/>
          </p:cNvPicPr>
          <p:nvPr/>
        </p:nvPicPr>
        <p:blipFill>
          <a:blip r:embed="rId5" cstate="print"/>
          <a:srcRect/>
          <a:stretch>
            <a:fillRect/>
          </a:stretch>
        </p:blipFill>
        <p:spPr bwMode="auto">
          <a:xfrm>
            <a:off x="228600" y="152400"/>
            <a:ext cx="914400" cy="914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419600"/>
            <a:ext cx="4267200" cy="2123658"/>
          </a:xfrm>
          <a:prstGeom prst="rect">
            <a:avLst/>
          </a:prstGeom>
        </p:spPr>
        <p:txBody>
          <a:bodyPr wrap="square">
            <a:spAutoFit/>
          </a:bodyPr>
          <a:lstStyle/>
          <a:p>
            <a:pPr>
              <a:lnSpc>
                <a:spcPct val="150000"/>
              </a:lnSpc>
              <a:buFont typeface="Arial" pitchFamily="34" charset="0"/>
              <a:buChar char="•"/>
            </a:pPr>
            <a:r>
              <a:rPr lang="gu-IN" sz="2200" b="1" dirty="0" smtClean="0">
                <a:latin typeface="Times New Roman" pitchFamily="18" charset="0"/>
                <a:cs typeface="Times New Roman" pitchFamily="18" charset="0"/>
              </a:rPr>
              <a:t>આહારમાં ફળો અને શાકભાજીનો વધારે ઉપયોગ કરો </a:t>
            </a:r>
          </a:p>
          <a:p>
            <a:pPr>
              <a:lnSpc>
                <a:spcPct val="150000"/>
              </a:lnSpc>
              <a:buFont typeface="Arial" pitchFamily="34" charset="0"/>
              <a:buChar char="•"/>
            </a:pPr>
            <a:r>
              <a:rPr lang="gu-IN" sz="2200" b="1" dirty="0" smtClean="0">
                <a:latin typeface="Times New Roman" pitchFamily="18" charset="0"/>
                <a:cs typeface="Times New Roman" pitchFamily="18" charset="0"/>
              </a:rPr>
              <a:t>અઠવાડિયાના મોટાભાગના દિવસોમાં વ્યાયામ કરો</a:t>
            </a:r>
            <a:endParaRPr lang="en-US" sz="2200" b="1" dirty="0">
              <a:latin typeface="Times New Roman" pitchFamily="18" charset="0"/>
              <a:cs typeface="Times New Roman" pitchFamily="18" charset="0"/>
            </a:endParaRPr>
          </a:p>
        </p:txBody>
      </p:sp>
      <p:pic>
        <p:nvPicPr>
          <p:cNvPr id="4098" name="Picture 2" descr="C:\Users\HP\Desktop\images (1).jpg"/>
          <p:cNvPicPr>
            <a:picLocks noChangeAspect="1" noChangeArrowheads="1"/>
          </p:cNvPicPr>
          <p:nvPr/>
        </p:nvPicPr>
        <p:blipFill>
          <a:blip r:embed="rId2"/>
          <a:srcRect/>
          <a:stretch>
            <a:fillRect/>
          </a:stretch>
        </p:blipFill>
        <p:spPr bwMode="auto">
          <a:xfrm>
            <a:off x="685800" y="1219200"/>
            <a:ext cx="3530462" cy="2362200"/>
          </a:xfrm>
          <a:prstGeom prst="rect">
            <a:avLst/>
          </a:prstGeom>
          <a:noFill/>
        </p:spPr>
      </p:pic>
      <p:sp>
        <p:nvSpPr>
          <p:cNvPr id="4" name="Rectangle 3"/>
          <p:cNvSpPr/>
          <p:nvPr/>
        </p:nvSpPr>
        <p:spPr>
          <a:xfrm>
            <a:off x="4343400" y="1447800"/>
            <a:ext cx="4572000" cy="1554593"/>
          </a:xfrm>
          <a:prstGeom prst="rect">
            <a:avLst/>
          </a:prstGeom>
        </p:spPr>
        <p:txBody>
          <a:bodyPr>
            <a:spAutoFit/>
          </a:bodyPr>
          <a:lstStyle/>
          <a:p>
            <a:pPr>
              <a:lnSpc>
                <a:spcPct val="150000"/>
              </a:lnSpc>
              <a:buFont typeface="Arial" pitchFamily="34" charset="0"/>
              <a:buChar char="•"/>
            </a:pPr>
            <a:r>
              <a:rPr lang="gu-IN" sz="2200" b="1" dirty="0" smtClean="0">
                <a:latin typeface="Times New Roman" pitchFamily="18" charset="0"/>
                <a:cs typeface="Times New Roman" pitchFamily="18" charset="0"/>
              </a:rPr>
              <a:t>રેડોન ગેસનો સંપર્ક ઘટાડો</a:t>
            </a:r>
          </a:p>
          <a:p>
            <a:pPr>
              <a:lnSpc>
                <a:spcPct val="150000"/>
              </a:lnSpc>
              <a:buFont typeface="Arial" pitchFamily="34" charset="0"/>
              <a:buChar char="•"/>
            </a:pPr>
            <a:r>
              <a:rPr lang="gu-IN" sz="2200" b="1" dirty="0" smtClean="0">
                <a:latin typeface="Times New Roman" pitchFamily="18" charset="0"/>
                <a:cs typeface="Times New Roman" pitchFamily="18" charset="0"/>
              </a:rPr>
              <a:t>કાર્યસ્થળના જોખમી પરિબળોનો સંપર્ક ઘટાડો </a:t>
            </a:r>
            <a:endParaRPr lang="en-US" sz="2200" b="1" dirty="0" smtClean="0">
              <a:latin typeface="Times New Roman" pitchFamily="18" charset="0"/>
              <a:cs typeface="Times New Roman" pitchFamily="18" charset="0"/>
            </a:endParaRPr>
          </a:p>
        </p:txBody>
      </p:sp>
      <p:pic>
        <p:nvPicPr>
          <p:cNvPr id="4099" name="Picture 3" descr="C:\Users\HP\Desktop\Exercise-for-Cognitive-Health.jpg"/>
          <p:cNvPicPr>
            <a:picLocks noChangeAspect="1" noChangeArrowheads="1"/>
          </p:cNvPicPr>
          <p:nvPr/>
        </p:nvPicPr>
        <p:blipFill>
          <a:blip r:embed="rId3" cstate="print"/>
          <a:srcRect l="21714" t="8571" r="21143"/>
          <a:stretch>
            <a:fillRect/>
          </a:stretch>
        </p:blipFill>
        <p:spPr bwMode="auto">
          <a:xfrm>
            <a:off x="4572000" y="3886200"/>
            <a:ext cx="4343400" cy="2779776"/>
          </a:xfrm>
          <a:prstGeom prst="rect">
            <a:avLst/>
          </a:prstGeom>
          <a:noFill/>
        </p:spPr>
      </p:pic>
      <p:pic>
        <p:nvPicPr>
          <p:cNvPr id="7" name="Picture 2" descr="C:\Users\HP\Desktop\kundariya kcpf logo.jpg"/>
          <p:cNvPicPr>
            <a:picLocks noChangeAspect="1" noChangeArrowheads="1"/>
          </p:cNvPicPr>
          <p:nvPr/>
        </p:nvPicPr>
        <p:blipFill>
          <a:blip r:embed="rId4" cstate="print"/>
          <a:srcRect/>
          <a:stretch>
            <a:fillRect/>
          </a:stretch>
        </p:blipFill>
        <p:spPr bwMode="auto">
          <a:xfrm>
            <a:off x="228600" y="152400"/>
            <a:ext cx="914400" cy="9144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1044</TotalTime>
  <Words>568</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ફેફસાનું કેન્સર </vt:lpstr>
      <vt:lpstr>ફેફસાનું કેન્સર </vt:lpstr>
      <vt:lpstr>જોખમી પરિબળો </vt:lpstr>
      <vt:lpstr>Slide 4</vt:lpstr>
      <vt:lpstr>લક્ષણો</vt:lpstr>
      <vt:lpstr>Slide 6</vt:lpstr>
      <vt:lpstr>જટિલ</vt:lpstr>
      <vt:lpstr>નિવારણ</vt:lpstr>
      <vt:lpstr>Slide 9</vt:lpstr>
      <vt:lpstr>પ્રારંભિક તપાસ / સ્ક્રીનીંગ</vt:lpstr>
      <vt:lpstr>Slide 11</vt:lpstr>
      <vt:lpstr>સ્ક્રીનિંગ માર્ગદર્શિકા</vt:lpstr>
      <vt:lpstr>રોગનું ભવિષ્ય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Lung Cancer</dc:title>
  <dc:creator>HP</dc:creator>
  <cp:lastModifiedBy>DELL</cp:lastModifiedBy>
  <cp:revision>113</cp:revision>
  <dcterms:created xsi:type="dcterms:W3CDTF">2006-08-16T00:00:00Z</dcterms:created>
  <dcterms:modified xsi:type="dcterms:W3CDTF">2022-04-07T05:12:06Z</dcterms:modified>
</cp:coreProperties>
</file>