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1"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package" Target="../embeddings/Microsoft_Office_Word_Document9.docx"/><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package" Target="../embeddings/Microsoft_Office_Word_Document10.docx"/><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11.doc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12.doc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jpeg"/><Relationship Id="rId4" Type="http://schemas.openxmlformats.org/officeDocument/2006/relationships/package" Target="../embeddings/Microsoft_Office_Word_Document13.docx"/></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package" Target="../embeddings/Microsoft_Office_Word_Document14.docx"/><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package" Target="../embeddings/Microsoft_Office_Word_Document15.docx"/><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Document16.doc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package" Target="../embeddings/Microsoft_Office_Word_Document17.docx"/></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package" Target="../embeddings/Microsoft_Office_Word_Document18.docx"/></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Document19.docx"/><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Document20.docx"/><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package" Target="../embeddings/Microsoft_Office_Word_Document21.docx"/></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package" Target="../embeddings/Microsoft_Office_Word_Document22.docx"/><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package" Target="../embeddings/Microsoft_Office_Word_Document4.docx"/><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package" Target="../embeddings/Microsoft_Office_Word_Document5.docx"/><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package" Target="../embeddings/Microsoft_Office_Word_Document6.docx"/><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package" Target="../embeddings/Microsoft_Office_Word_Document8.docx"/><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057400"/>
            <a:ext cx="7406640" cy="1472184"/>
          </a:xfrm>
        </p:spPr>
        <p:txBody>
          <a:bodyPr>
            <a:normAutofit/>
          </a:bodyPr>
          <a:lstStyle/>
          <a:p>
            <a:r>
              <a:rPr lang="en-IN" sz="5400" b="1" u="sng" dirty="0" smtClean="0"/>
              <a:t>Cervical Cancer</a:t>
            </a:r>
            <a:endParaRPr lang="en-US" sz="5400" b="1" u="sng" dirty="0"/>
          </a:p>
        </p:txBody>
      </p:sp>
      <p:sp>
        <p:nvSpPr>
          <p:cNvPr id="5" name="Rectangle 4"/>
          <p:cNvSpPr/>
          <p:nvPr/>
        </p:nvSpPr>
        <p:spPr>
          <a:xfrm>
            <a:off x="1905000" y="4876800"/>
            <a:ext cx="5410200" cy="1521955"/>
          </a:xfrm>
          <a:prstGeom prst="rect">
            <a:avLst/>
          </a:prstGeom>
        </p:spPr>
        <p:txBody>
          <a:bodyPr wrap="square">
            <a:spAutoFit/>
          </a:bodyPr>
          <a:lstStyle/>
          <a:p>
            <a:pPr algn="ctr">
              <a:lnSpc>
                <a:spcPct val="150000"/>
              </a:lnSpc>
            </a:pPr>
            <a:r>
              <a:rPr lang="en-IN" sz="2400" b="1" dirty="0" err="1" smtClean="0"/>
              <a:t>Kundaria</a:t>
            </a:r>
            <a:r>
              <a:rPr lang="en-IN" sz="2400" b="1" dirty="0" smtClean="0"/>
              <a:t> Cancer Prevention Foundation</a:t>
            </a:r>
            <a:r>
              <a:rPr lang="en-IN" sz="2000" b="1" dirty="0" smtClean="0"/>
              <a:t/>
            </a:r>
            <a:br>
              <a:rPr lang="en-IN" sz="2000" b="1" dirty="0" smtClean="0"/>
            </a:br>
            <a:r>
              <a:rPr lang="en-IN" sz="2000" b="1" dirty="0" smtClean="0"/>
              <a:t>Division of Rajkot Cancer Society</a:t>
            </a:r>
            <a:r>
              <a:rPr lang="gu-IN" sz="2000" b="1" dirty="0" smtClean="0"/>
              <a:t> </a:t>
            </a:r>
            <a:endParaRPr lang="en-IN" sz="2000" b="1" dirty="0" smtClean="0"/>
          </a:p>
          <a:p>
            <a:pPr algn="ctr">
              <a:lnSpc>
                <a:spcPct val="150000"/>
              </a:lnSpc>
            </a:pPr>
            <a:r>
              <a:rPr lang="en-IN" sz="2000" b="1" dirty="0" smtClean="0"/>
              <a:t>Since January,2019</a:t>
            </a:r>
            <a:endParaRPr lang="en-US" sz="2000" b="1" dirty="0"/>
          </a:p>
        </p:txBody>
      </p:sp>
      <p:graphicFrame>
        <p:nvGraphicFramePr>
          <p:cNvPr id="1027" name="Object 3"/>
          <p:cNvGraphicFramePr>
            <a:graphicFrameLocks noChangeAspect="1"/>
          </p:cNvGraphicFramePr>
          <p:nvPr/>
        </p:nvGraphicFramePr>
        <p:xfrm>
          <a:off x="228600" y="228600"/>
          <a:ext cx="1074738" cy="1066800"/>
        </p:xfrm>
        <a:graphic>
          <a:graphicData uri="http://schemas.openxmlformats.org/presentationml/2006/ole">
            <p:oleObj spid="_x0000_s1027"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images (1).jpg"/>
          <p:cNvPicPr>
            <a:picLocks noChangeAspect="1" noChangeArrowheads="1"/>
          </p:cNvPicPr>
          <p:nvPr/>
        </p:nvPicPr>
        <p:blipFill>
          <a:blip r:embed="rId3"/>
          <a:srcRect/>
          <a:stretch>
            <a:fillRect/>
          </a:stretch>
        </p:blipFill>
        <p:spPr bwMode="auto">
          <a:xfrm>
            <a:off x="914400" y="609600"/>
            <a:ext cx="2667000" cy="2667000"/>
          </a:xfrm>
          <a:prstGeom prst="rect">
            <a:avLst/>
          </a:prstGeom>
          <a:noFill/>
        </p:spPr>
      </p:pic>
      <p:pic>
        <p:nvPicPr>
          <p:cNvPr id="2051" name="Picture 3" descr="C:\Users\HP\Desktop\images.png"/>
          <p:cNvPicPr>
            <a:picLocks noChangeAspect="1" noChangeArrowheads="1"/>
          </p:cNvPicPr>
          <p:nvPr/>
        </p:nvPicPr>
        <p:blipFill>
          <a:blip r:embed="rId4"/>
          <a:srcRect/>
          <a:stretch>
            <a:fillRect/>
          </a:stretch>
        </p:blipFill>
        <p:spPr bwMode="auto">
          <a:xfrm>
            <a:off x="5638800" y="3429000"/>
            <a:ext cx="2590800" cy="2590800"/>
          </a:xfrm>
          <a:prstGeom prst="rect">
            <a:avLst/>
          </a:prstGeom>
          <a:noFill/>
        </p:spPr>
      </p:pic>
      <p:sp>
        <p:nvSpPr>
          <p:cNvPr id="4" name="Rectangle 3"/>
          <p:cNvSpPr/>
          <p:nvPr/>
        </p:nvSpPr>
        <p:spPr>
          <a:xfrm>
            <a:off x="3733800" y="1392128"/>
            <a:ext cx="5467266" cy="589072"/>
          </a:xfrm>
          <a:prstGeom prst="rect">
            <a:avLst/>
          </a:prstGeom>
        </p:spPr>
        <p:txBody>
          <a:bodyPr wrap="none">
            <a:spAutoFit/>
          </a:bodyPr>
          <a:lstStyle/>
          <a:p>
            <a:pPr algn="just">
              <a:lnSpc>
                <a:spcPct val="150000"/>
              </a:lnSpc>
              <a:buFont typeface="Arial" pitchFamily="34" charset="0"/>
              <a:buChar char="•"/>
            </a:pPr>
            <a:r>
              <a:rPr lang="en-US" sz="2400" dirty="0" smtClean="0"/>
              <a:t> Pain in the lower abdomen or pelvic pain</a:t>
            </a:r>
          </a:p>
        </p:txBody>
      </p:sp>
      <p:sp>
        <p:nvSpPr>
          <p:cNvPr id="5" name="Rectangle 4"/>
          <p:cNvSpPr/>
          <p:nvPr/>
        </p:nvSpPr>
        <p:spPr>
          <a:xfrm>
            <a:off x="2895600" y="4876800"/>
            <a:ext cx="1555234" cy="589072"/>
          </a:xfrm>
          <a:prstGeom prst="rect">
            <a:avLst/>
          </a:prstGeom>
        </p:spPr>
        <p:txBody>
          <a:bodyPr wrap="none">
            <a:spAutoFit/>
          </a:bodyPr>
          <a:lstStyle/>
          <a:p>
            <a:pPr lvl="0" algn="just">
              <a:lnSpc>
                <a:spcPct val="150000"/>
              </a:lnSpc>
              <a:buFont typeface="Arial" pitchFamily="34" charset="0"/>
              <a:buChar char="•"/>
            </a:pPr>
            <a:r>
              <a:rPr lang="en-US" sz="2400" dirty="0" smtClean="0"/>
              <a:t> Back pain</a:t>
            </a:r>
          </a:p>
        </p:txBody>
      </p:sp>
      <p:graphicFrame>
        <p:nvGraphicFramePr>
          <p:cNvPr id="57346" name="Object 2"/>
          <p:cNvGraphicFramePr>
            <a:graphicFrameLocks noChangeAspect="1"/>
          </p:cNvGraphicFramePr>
          <p:nvPr/>
        </p:nvGraphicFramePr>
        <p:xfrm>
          <a:off x="228600" y="228600"/>
          <a:ext cx="1074738" cy="1066800"/>
        </p:xfrm>
        <a:graphic>
          <a:graphicData uri="http://schemas.openxmlformats.org/presentationml/2006/ole">
            <p:oleObj spid="_x0000_s10242"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girl-before-after-weight-illustration-clip-art-vector_csp48817860.jpg"/>
          <p:cNvPicPr>
            <a:picLocks noChangeAspect="1" noChangeArrowheads="1"/>
          </p:cNvPicPr>
          <p:nvPr/>
        </p:nvPicPr>
        <p:blipFill>
          <a:blip r:embed="rId3"/>
          <a:srcRect b="4043"/>
          <a:stretch>
            <a:fillRect/>
          </a:stretch>
        </p:blipFill>
        <p:spPr bwMode="auto">
          <a:xfrm>
            <a:off x="1447800" y="533400"/>
            <a:ext cx="2209800" cy="3124200"/>
          </a:xfrm>
          <a:prstGeom prst="rect">
            <a:avLst/>
          </a:prstGeom>
          <a:noFill/>
        </p:spPr>
      </p:pic>
      <p:pic>
        <p:nvPicPr>
          <p:cNvPr id="3075" name="Picture 3" descr="C:\Users\HP\Desktop\What-is-Edema-722x406.jpg"/>
          <p:cNvPicPr>
            <a:picLocks noChangeAspect="1" noChangeArrowheads="1"/>
          </p:cNvPicPr>
          <p:nvPr/>
        </p:nvPicPr>
        <p:blipFill>
          <a:blip r:embed="rId4"/>
          <a:srcRect/>
          <a:stretch>
            <a:fillRect/>
          </a:stretch>
        </p:blipFill>
        <p:spPr bwMode="auto">
          <a:xfrm>
            <a:off x="4953000" y="3962400"/>
            <a:ext cx="3709542" cy="2286000"/>
          </a:xfrm>
          <a:prstGeom prst="rect">
            <a:avLst/>
          </a:prstGeom>
          <a:noFill/>
        </p:spPr>
      </p:pic>
      <p:sp>
        <p:nvSpPr>
          <p:cNvPr id="4" name="Rectangle 3"/>
          <p:cNvSpPr/>
          <p:nvPr/>
        </p:nvSpPr>
        <p:spPr>
          <a:xfrm>
            <a:off x="1447800" y="4876800"/>
            <a:ext cx="3425746" cy="646331"/>
          </a:xfrm>
          <a:prstGeom prst="rect">
            <a:avLst/>
          </a:prstGeom>
        </p:spPr>
        <p:txBody>
          <a:bodyPr wrap="none">
            <a:spAutoFit/>
          </a:bodyPr>
          <a:lstStyle/>
          <a:p>
            <a:pPr lvl="0" algn="just">
              <a:lnSpc>
                <a:spcPct val="150000"/>
              </a:lnSpc>
              <a:buFont typeface="Arial" pitchFamily="34" charset="0"/>
              <a:buChar char="•"/>
            </a:pPr>
            <a:r>
              <a:rPr lang="en-US" sz="2400" dirty="0" smtClean="0"/>
              <a:t> Swelling, pain in the legs</a:t>
            </a:r>
          </a:p>
        </p:txBody>
      </p:sp>
      <p:sp>
        <p:nvSpPr>
          <p:cNvPr id="5" name="Rectangle 4"/>
          <p:cNvSpPr/>
          <p:nvPr/>
        </p:nvSpPr>
        <p:spPr>
          <a:xfrm>
            <a:off x="4953000" y="1524000"/>
            <a:ext cx="1795941" cy="589072"/>
          </a:xfrm>
          <a:prstGeom prst="rect">
            <a:avLst/>
          </a:prstGeom>
        </p:spPr>
        <p:txBody>
          <a:bodyPr wrap="none">
            <a:spAutoFit/>
          </a:bodyPr>
          <a:lstStyle/>
          <a:p>
            <a:pPr lvl="0" algn="just">
              <a:lnSpc>
                <a:spcPct val="150000"/>
              </a:lnSpc>
              <a:buFont typeface="Arial" pitchFamily="34" charset="0"/>
              <a:buChar char="•"/>
            </a:pPr>
            <a:r>
              <a:rPr lang="en-US" sz="2400" dirty="0" smtClean="0"/>
              <a:t> Weight loss</a:t>
            </a:r>
          </a:p>
        </p:txBody>
      </p:sp>
      <p:graphicFrame>
        <p:nvGraphicFramePr>
          <p:cNvPr id="58370" name="Object 2"/>
          <p:cNvGraphicFramePr>
            <a:graphicFrameLocks noChangeAspect="1"/>
          </p:cNvGraphicFramePr>
          <p:nvPr/>
        </p:nvGraphicFramePr>
        <p:xfrm>
          <a:off x="228600" y="228600"/>
          <a:ext cx="1074738" cy="1066800"/>
        </p:xfrm>
        <a:graphic>
          <a:graphicData uri="http://schemas.openxmlformats.org/presentationml/2006/ole">
            <p:oleObj spid="_x0000_s11266"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98080" cy="1143000"/>
          </a:xfrm>
        </p:spPr>
        <p:txBody>
          <a:bodyPr>
            <a:normAutofit fontScale="90000"/>
          </a:bodyPr>
          <a:lstStyle/>
          <a:p>
            <a:r>
              <a:rPr lang="en-US" b="1" dirty="0" smtClean="0"/>
              <a:t>How to prevent Cervical Cancer</a:t>
            </a:r>
            <a:br>
              <a:rPr lang="en-US" b="1" dirty="0" smtClean="0"/>
            </a:br>
            <a:endParaRPr lang="en-US" dirty="0"/>
          </a:p>
        </p:txBody>
      </p:sp>
      <p:sp>
        <p:nvSpPr>
          <p:cNvPr id="3" name="Content Placeholder 2"/>
          <p:cNvSpPr>
            <a:spLocks noGrp="1"/>
          </p:cNvSpPr>
          <p:nvPr>
            <p:ph idx="1"/>
          </p:nvPr>
        </p:nvSpPr>
        <p:spPr>
          <a:xfrm>
            <a:off x="1435608" y="1752600"/>
            <a:ext cx="7498080" cy="4495800"/>
          </a:xfrm>
        </p:spPr>
        <p:txBody>
          <a:bodyPr>
            <a:normAutofit/>
          </a:bodyPr>
          <a:lstStyle/>
          <a:p>
            <a:pPr>
              <a:lnSpc>
                <a:spcPct val="150000"/>
              </a:lnSpc>
            </a:pPr>
            <a:r>
              <a:rPr lang="en-US" b="1" dirty="0" smtClean="0"/>
              <a:t>Primary Prevention</a:t>
            </a:r>
            <a:endParaRPr lang="en-IN" dirty="0" smtClean="0"/>
          </a:p>
          <a:p>
            <a:pPr>
              <a:lnSpc>
                <a:spcPct val="150000"/>
              </a:lnSpc>
            </a:pPr>
            <a:r>
              <a:rPr lang="en-US" b="1" dirty="0" smtClean="0"/>
              <a:t>Secondary Prevention</a:t>
            </a:r>
            <a:endParaRPr lang="en-IN" dirty="0" smtClean="0"/>
          </a:p>
          <a:p>
            <a:endParaRPr lang="en-US" dirty="0"/>
          </a:p>
        </p:txBody>
      </p:sp>
      <p:graphicFrame>
        <p:nvGraphicFramePr>
          <p:cNvPr id="59394" name="Object 2"/>
          <p:cNvGraphicFramePr>
            <a:graphicFrameLocks noChangeAspect="1"/>
          </p:cNvGraphicFramePr>
          <p:nvPr/>
        </p:nvGraphicFramePr>
        <p:xfrm>
          <a:off x="304800" y="228600"/>
          <a:ext cx="1074738" cy="1066800"/>
        </p:xfrm>
        <a:graphic>
          <a:graphicData uri="http://schemas.openxmlformats.org/presentationml/2006/ole">
            <p:oleObj spid="_x0000_s12290"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Primary Prevention</a:t>
            </a:r>
            <a:endParaRPr lang="en-US" b="1" dirty="0"/>
          </a:p>
        </p:txBody>
      </p:sp>
      <p:sp>
        <p:nvSpPr>
          <p:cNvPr id="3" name="Content Placeholder 2"/>
          <p:cNvSpPr>
            <a:spLocks noGrp="1"/>
          </p:cNvSpPr>
          <p:nvPr>
            <p:ph idx="1"/>
          </p:nvPr>
        </p:nvSpPr>
        <p:spPr>
          <a:xfrm>
            <a:off x="990600" y="2209800"/>
            <a:ext cx="7543800" cy="3048000"/>
          </a:xfrm>
        </p:spPr>
        <p:txBody>
          <a:bodyPr>
            <a:normAutofit/>
          </a:bodyPr>
          <a:lstStyle/>
          <a:p>
            <a:pPr algn="just">
              <a:lnSpc>
                <a:spcPct val="170000"/>
              </a:lnSpc>
              <a:buNone/>
            </a:pPr>
            <a:r>
              <a:rPr lang="en-US" sz="2400" dirty="0" smtClean="0"/>
              <a:t>     It is designed to prevent the disease from occurring in the first place.</a:t>
            </a:r>
            <a:endParaRPr lang="en-IN" sz="2400" dirty="0" smtClean="0"/>
          </a:p>
        </p:txBody>
      </p:sp>
      <p:graphicFrame>
        <p:nvGraphicFramePr>
          <p:cNvPr id="60418" name="Object 2"/>
          <p:cNvGraphicFramePr>
            <a:graphicFrameLocks noChangeAspect="1"/>
          </p:cNvGraphicFramePr>
          <p:nvPr/>
        </p:nvGraphicFramePr>
        <p:xfrm>
          <a:off x="228600" y="228600"/>
          <a:ext cx="1074738" cy="1066800"/>
        </p:xfrm>
        <a:graphic>
          <a:graphicData uri="http://schemas.openxmlformats.org/presentationml/2006/ole">
            <p:oleObj spid="_x0000_s13314"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HPV-vaccine-iStock_000054402378_Medium.jpg"/>
          <p:cNvPicPr>
            <a:picLocks noChangeAspect="1" noChangeArrowheads="1"/>
          </p:cNvPicPr>
          <p:nvPr/>
        </p:nvPicPr>
        <p:blipFill>
          <a:blip r:embed="rId3" cstate="print"/>
          <a:srcRect/>
          <a:stretch>
            <a:fillRect/>
          </a:stretch>
        </p:blipFill>
        <p:spPr bwMode="auto">
          <a:xfrm>
            <a:off x="3276600" y="914400"/>
            <a:ext cx="4343400" cy="2897307"/>
          </a:xfrm>
          <a:prstGeom prst="rect">
            <a:avLst/>
          </a:prstGeom>
          <a:noFill/>
        </p:spPr>
      </p:pic>
      <p:sp>
        <p:nvSpPr>
          <p:cNvPr id="3" name="Rectangle 2"/>
          <p:cNvSpPr/>
          <p:nvPr/>
        </p:nvSpPr>
        <p:spPr>
          <a:xfrm>
            <a:off x="2286000" y="4309003"/>
            <a:ext cx="4953000" cy="720197"/>
          </a:xfrm>
          <a:prstGeom prst="rect">
            <a:avLst/>
          </a:prstGeom>
        </p:spPr>
        <p:txBody>
          <a:bodyPr wrap="square">
            <a:spAutoFit/>
          </a:bodyPr>
          <a:lstStyle/>
          <a:p>
            <a:pPr algn="just">
              <a:lnSpc>
                <a:spcPct val="170000"/>
              </a:lnSpc>
              <a:buFont typeface="Arial" pitchFamily="34" charset="0"/>
              <a:buChar char="•"/>
            </a:pPr>
            <a:r>
              <a:rPr lang="en-IN" sz="2400" dirty="0" smtClean="0"/>
              <a:t>HPV vaccination to girls 9-26 years</a:t>
            </a:r>
            <a:endParaRPr lang="en-US" sz="2400" dirty="0" smtClean="0"/>
          </a:p>
        </p:txBody>
      </p:sp>
      <p:sp>
        <p:nvSpPr>
          <p:cNvPr id="4" name="Rectangle 3"/>
          <p:cNvSpPr/>
          <p:nvPr/>
        </p:nvSpPr>
        <p:spPr>
          <a:xfrm>
            <a:off x="2514600" y="152400"/>
            <a:ext cx="4648200" cy="769441"/>
          </a:xfrm>
          <a:prstGeom prst="rect">
            <a:avLst/>
          </a:prstGeom>
        </p:spPr>
        <p:txBody>
          <a:bodyPr wrap="square">
            <a:spAutoFit/>
          </a:bodyPr>
          <a:lstStyle/>
          <a:p>
            <a:r>
              <a:rPr lang="en-US" sz="4400" b="1" dirty="0" smtClean="0"/>
              <a:t>HPV vaccination</a:t>
            </a:r>
            <a:endParaRPr lang="en-US" sz="4400" b="1" dirty="0"/>
          </a:p>
        </p:txBody>
      </p:sp>
      <p:graphicFrame>
        <p:nvGraphicFramePr>
          <p:cNvPr id="61442" name="Object 2"/>
          <p:cNvGraphicFramePr>
            <a:graphicFrameLocks noChangeAspect="1"/>
          </p:cNvGraphicFramePr>
          <p:nvPr/>
        </p:nvGraphicFramePr>
        <p:xfrm>
          <a:off x="228600" y="228600"/>
          <a:ext cx="1074738" cy="1066800"/>
        </p:xfrm>
        <a:graphic>
          <a:graphicData uri="http://schemas.openxmlformats.org/presentationml/2006/ole">
            <p:oleObj spid="_x0000_s14338" name="Document" r:id="rId4" imgW="547633" imgH="553284" progId="Word.Document.12">
              <p:embed/>
            </p:oleObj>
          </a:graphicData>
        </a:graphic>
      </p:graphicFrame>
      <p:pic>
        <p:nvPicPr>
          <p:cNvPr id="61443" name="Picture 3" descr="C:\Users\HP\Desktop\download (3).jpg"/>
          <p:cNvPicPr>
            <a:picLocks noChangeAspect="1" noChangeArrowheads="1"/>
          </p:cNvPicPr>
          <p:nvPr/>
        </p:nvPicPr>
        <p:blipFill>
          <a:blip r:embed="rId5"/>
          <a:srcRect/>
          <a:stretch>
            <a:fillRect/>
          </a:stretch>
        </p:blipFill>
        <p:spPr bwMode="auto">
          <a:xfrm>
            <a:off x="609600" y="1371600"/>
            <a:ext cx="2143125" cy="2143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HP\Desktop\download (4).jpg"/>
          <p:cNvPicPr>
            <a:picLocks noChangeAspect="1" noChangeArrowheads="1"/>
          </p:cNvPicPr>
          <p:nvPr/>
        </p:nvPicPr>
        <p:blipFill>
          <a:blip r:embed="rId3"/>
          <a:srcRect/>
          <a:stretch>
            <a:fillRect/>
          </a:stretch>
        </p:blipFill>
        <p:spPr bwMode="auto">
          <a:xfrm>
            <a:off x="3276600" y="5029200"/>
            <a:ext cx="2234293" cy="1251204"/>
          </a:xfrm>
          <a:prstGeom prst="rect">
            <a:avLst/>
          </a:prstGeom>
          <a:noFill/>
        </p:spPr>
      </p:pic>
      <p:pic>
        <p:nvPicPr>
          <p:cNvPr id="4" name="Picture 2" descr="C:\Users\HP\Desktop\images (2).jpg"/>
          <p:cNvPicPr>
            <a:picLocks noGrp="1" noChangeAspect="1" noChangeArrowheads="1"/>
          </p:cNvPicPr>
          <p:nvPr>
            <p:ph idx="1"/>
          </p:nvPr>
        </p:nvPicPr>
        <p:blipFill>
          <a:blip r:embed="rId4"/>
          <a:srcRect b="9511"/>
          <a:stretch>
            <a:fillRect/>
          </a:stretch>
        </p:blipFill>
        <p:spPr bwMode="auto">
          <a:xfrm>
            <a:off x="5867400" y="4237037"/>
            <a:ext cx="2709413" cy="2620963"/>
          </a:xfrm>
          <a:prstGeom prst="rect">
            <a:avLst/>
          </a:prstGeom>
          <a:noFill/>
        </p:spPr>
      </p:pic>
      <p:sp>
        <p:nvSpPr>
          <p:cNvPr id="5" name="Rectangle 4"/>
          <p:cNvSpPr/>
          <p:nvPr/>
        </p:nvSpPr>
        <p:spPr>
          <a:xfrm>
            <a:off x="609600" y="1295400"/>
            <a:ext cx="8077200" cy="2251065"/>
          </a:xfrm>
          <a:prstGeom prst="rect">
            <a:avLst/>
          </a:prstGeom>
        </p:spPr>
        <p:txBody>
          <a:bodyPr wrap="square">
            <a:spAutoFit/>
          </a:bodyPr>
          <a:lstStyle/>
          <a:p>
            <a:pPr algn="just">
              <a:lnSpc>
                <a:spcPct val="150000"/>
              </a:lnSpc>
            </a:pPr>
            <a:r>
              <a:rPr lang="en-US" sz="2400" dirty="0" smtClean="0"/>
              <a:t>HPV is a sexually transmitted virus. Anyone who is sexually active is likely to be infected with any of the 200 HPV viruses at some point in their lives. Most HPV infections go away on their own, but there is a risk of cancer if the infection persists.</a:t>
            </a:r>
            <a:endParaRPr lang="en-US" sz="2400" b="1" dirty="0" smtClean="0"/>
          </a:p>
        </p:txBody>
      </p:sp>
      <p:sp>
        <p:nvSpPr>
          <p:cNvPr id="6" name="Rectangle 5"/>
          <p:cNvSpPr/>
          <p:nvPr/>
        </p:nvSpPr>
        <p:spPr>
          <a:xfrm>
            <a:off x="609600" y="3581400"/>
            <a:ext cx="7848600" cy="646331"/>
          </a:xfrm>
          <a:prstGeom prst="rect">
            <a:avLst/>
          </a:prstGeom>
        </p:spPr>
        <p:txBody>
          <a:bodyPr wrap="square">
            <a:spAutoFit/>
          </a:bodyPr>
          <a:lstStyle/>
          <a:p>
            <a:pPr algn="just">
              <a:lnSpc>
                <a:spcPct val="150000"/>
              </a:lnSpc>
            </a:pPr>
            <a:r>
              <a:rPr lang="en-US" sz="2400" dirty="0" smtClean="0"/>
              <a:t>This vaccine must be given before becoming sexually active.</a:t>
            </a:r>
            <a:endParaRPr lang="en-US" sz="2400" b="1" dirty="0" smtClean="0"/>
          </a:p>
        </p:txBody>
      </p:sp>
      <p:graphicFrame>
        <p:nvGraphicFramePr>
          <p:cNvPr id="83971" name="Object 3"/>
          <p:cNvGraphicFramePr>
            <a:graphicFrameLocks noChangeAspect="1"/>
          </p:cNvGraphicFramePr>
          <p:nvPr/>
        </p:nvGraphicFramePr>
        <p:xfrm>
          <a:off x="228600" y="228600"/>
          <a:ext cx="1074738" cy="1066800"/>
        </p:xfrm>
        <a:graphic>
          <a:graphicData uri="http://schemas.openxmlformats.org/presentationml/2006/ole">
            <p:oleObj spid="_x0000_s15362" name="Document" r:id="rId5" imgW="547633" imgH="553284" progId="Word.Document.12">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download (1).jpg"/>
          <p:cNvPicPr>
            <a:picLocks noChangeAspect="1" noChangeArrowheads="1"/>
          </p:cNvPicPr>
          <p:nvPr/>
        </p:nvPicPr>
        <p:blipFill>
          <a:blip r:embed="rId3"/>
          <a:srcRect/>
          <a:stretch>
            <a:fillRect/>
          </a:stretch>
        </p:blipFill>
        <p:spPr bwMode="auto">
          <a:xfrm>
            <a:off x="762000" y="1295400"/>
            <a:ext cx="3733800" cy="2484674"/>
          </a:xfrm>
          <a:prstGeom prst="rect">
            <a:avLst/>
          </a:prstGeom>
          <a:noFill/>
        </p:spPr>
      </p:pic>
      <p:sp>
        <p:nvSpPr>
          <p:cNvPr id="3" name="Rectangle 2"/>
          <p:cNvSpPr/>
          <p:nvPr/>
        </p:nvSpPr>
        <p:spPr>
          <a:xfrm>
            <a:off x="4572000" y="1447800"/>
            <a:ext cx="4038600" cy="1272336"/>
          </a:xfrm>
          <a:prstGeom prst="rect">
            <a:avLst/>
          </a:prstGeom>
        </p:spPr>
        <p:txBody>
          <a:bodyPr wrap="square">
            <a:spAutoFit/>
          </a:bodyPr>
          <a:lstStyle/>
          <a:p>
            <a:pPr algn="just">
              <a:lnSpc>
                <a:spcPct val="170000"/>
              </a:lnSpc>
              <a:buFont typeface="Arial" pitchFamily="34" charset="0"/>
              <a:buChar char="•"/>
            </a:pPr>
            <a:r>
              <a:rPr lang="en-US" sz="2400" dirty="0" smtClean="0"/>
              <a:t>Use condoms to reduce HPV infection</a:t>
            </a:r>
            <a:endParaRPr lang="en-IN" sz="2400" dirty="0" smtClean="0"/>
          </a:p>
        </p:txBody>
      </p:sp>
      <p:pic>
        <p:nvPicPr>
          <p:cNvPr id="7171" name="Picture 3" descr="C:\Users\HP\Desktop\safesex.gif"/>
          <p:cNvPicPr>
            <a:picLocks noChangeAspect="1" noChangeArrowheads="1"/>
          </p:cNvPicPr>
          <p:nvPr/>
        </p:nvPicPr>
        <p:blipFill>
          <a:blip r:embed="rId4"/>
          <a:srcRect l="21746" t="33629" r="56633" b="32313"/>
          <a:stretch>
            <a:fillRect/>
          </a:stretch>
        </p:blipFill>
        <p:spPr bwMode="auto">
          <a:xfrm>
            <a:off x="5638800" y="3810000"/>
            <a:ext cx="2743200" cy="2514600"/>
          </a:xfrm>
          <a:prstGeom prst="rect">
            <a:avLst/>
          </a:prstGeom>
          <a:noFill/>
        </p:spPr>
      </p:pic>
      <p:sp>
        <p:nvSpPr>
          <p:cNvPr id="5" name="Rectangle 4"/>
          <p:cNvSpPr/>
          <p:nvPr/>
        </p:nvSpPr>
        <p:spPr>
          <a:xfrm>
            <a:off x="457200" y="4419600"/>
            <a:ext cx="4572000" cy="1975926"/>
          </a:xfrm>
          <a:prstGeom prst="rect">
            <a:avLst/>
          </a:prstGeom>
        </p:spPr>
        <p:txBody>
          <a:bodyPr>
            <a:spAutoFit/>
          </a:bodyPr>
          <a:lstStyle/>
          <a:p>
            <a:pPr algn="just">
              <a:lnSpc>
                <a:spcPct val="170000"/>
              </a:lnSpc>
              <a:buFont typeface="Arial" pitchFamily="34" charset="0"/>
              <a:buChar char="•"/>
            </a:pPr>
            <a:r>
              <a:rPr lang="en-US" sz="2400" dirty="0" smtClean="0"/>
              <a:t> Safe physical intercourse</a:t>
            </a:r>
          </a:p>
          <a:p>
            <a:pPr algn="just">
              <a:lnSpc>
                <a:spcPct val="170000"/>
              </a:lnSpc>
              <a:buFont typeface="Arial" pitchFamily="34" charset="0"/>
              <a:buChar char="•"/>
            </a:pPr>
            <a:r>
              <a:rPr lang="en-US" sz="2400" dirty="0" smtClean="0"/>
              <a:t> Avoid relationships with more than one person</a:t>
            </a:r>
            <a:endParaRPr lang="en-IN" sz="2400" dirty="0" smtClean="0"/>
          </a:p>
        </p:txBody>
      </p:sp>
      <p:graphicFrame>
        <p:nvGraphicFramePr>
          <p:cNvPr id="62466" name="Object 2"/>
          <p:cNvGraphicFramePr>
            <a:graphicFrameLocks noChangeAspect="1"/>
          </p:cNvGraphicFramePr>
          <p:nvPr/>
        </p:nvGraphicFramePr>
        <p:xfrm>
          <a:off x="228600" y="228600"/>
          <a:ext cx="1074738" cy="1066800"/>
        </p:xfrm>
        <a:graphic>
          <a:graphicData uri="http://schemas.openxmlformats.org/presentationml/2006/ole">
            <p:oleObj spid="_x0000_s16386"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Secondary Prevention</a:t>
            </a:r>
            <a:endParaRPr lang="en-US" b="1" dirty="0"/>
          </a:p>
        </p:txBody>
      </p:sp>
      <p:sp>
        <p:nvSpPr>
          <p:cNvPr id="3" name="Content Placeholder 2"/>
          <p:cNvSpPr>
            <a:spLocks noGrp="1"/>
          </p:cNvSpPr>
          <p:nvPr>
            <p:ph idx="1"/>
          </p:nvPr>
        </p:nvSpPr>
        <p:spPr>
          <a:xfrm>
            <a:off x="533400" y="1447800"/>
            <a:ext cx="8095488" cy="5029200"/>
          </a:xfrm>
        </p:spPr>
        <p:txBody>
          <a:bodyPr>
            <a:normAutofit fontScale="92500" lnSpcReduction="20000"/>
          </a:bodyPr>
          <a:lstStyle/>
          <a:p>
            <a:pPr algn="just">
              <a:lnSpc>
                <a:spcPct val="150000"/>
              </a:lnSpc>
            </a:pPr>
            <a:r>
              <a:rPr lang="en-US" dirty="0" smtClean="0"/>
              <a:t>Secondary prevention aims at detecting the disease in its early stages (pre-cancers) through screening and to prevent its progression.</a:t>
            </a:r>
            <a:endParaRPr lang="en-IN" dirty="0" smtClean="0"/>
          </a:p>
          <a:p>
            <a:pPr algn="just">
              <a:lnSpc>
                <a:spcPct val="150000"/>
              </a:lnSpc>
            </a:pPr>
            <a:r>
              <a:rPr lang="en-US" dirty="0" smtClean="0"/>
              <a:t>Screening tests are done in apparently healthy women to diagnose changes in the cervix which are pre-cancerous and could develop into cervical cancer in future.</a:t>
            </a:r>
            <a:endParaRPr lang="en-IN" dirty="0" smtClean="0"/>
          </a:p>
          <a:p>
            <a:pPr algn="just">
              <a:lnSpc>
                <a:spcPct val="150000"/>
              </a:lnSpc>
            </a:pPr>
            <a:r>
              <a:rPr lang="en-IN" dirty="0" smtClean="0"/>
              <a:t>PAP test</a:t>
            </a:r>
          </a:p>
        </p:txBody>
      </p:sp>
      <p:graphicFrame>
        <p:nvGraphicFramePr>
          <p:cNvPr id="63490" name="Object 2"/>
          <p:cNvGraphicFramePr>
            <a:graphicFrameLocks noChangeAspect="1"/>
          </p:cNvGraphicFramePr>
          <p:nvPr/>
        </p:nvGraphicFramePr>
        <p:xfrm>
          <a:off x="228600" y="228600"/>
          <a:ext cx="1074738" cy="1066800"/>
        </p:xfrm>
        <a:graphic>
          <a:graphicData uri="http://schemas.openxmlformats.org/presentationml/2006/ole">
            <p:oleObj spid="_x0000_s17410"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Pap-Test-Papanicolaou-Smear1.jpg"/>
          <p:cNvPicPr>
            <a:picLocks noChangeAspect="1" noChangeArrowheads="1"/>
          </p:cNvPicPr>
          <p:nvPr/>
        </p:nvPicPr>
        <p:blipFill>
          <a:blip r:embed="rId3"/>
          <a:srcRect/>
          <a:stretch>
            <a:fillRect/>
          </a:stretch>
        </p:blipFill>
        <p:spPr bwMode="auto">
          <a:xfrm>
            <a:off x="609600" y="1295400"/>
            <a:ext cx="8055388" cy="5105400"/>
          </a:xfrm>
          <a:prstGeom prst="rect">
            <a:avLst/>
          </a:prstGeom>
          <a:noFill/>
        </p:spPr>
      </p:pic>
      <p:sp>
        <p:nvSpPr>
          <p:cNvPr id="3" name="Rectangle 2"/>
          <p:cNvSpPr/>
          <p:nvPr/>
        </p:nvSpPr>
        <p:spPr>
          <a:xfrm>
            <a:off x="2590800" y="304800"/>
            <a:ext cx="3597908" cy="769441"/>
          </a:xfrm>
          <a:prstGeom prst="rect">
            <a:avLst/>
          </a:prstGeom>
        </p:spPr>
        <p:txBody>
          <a:bodyPr wrap="none">
            <a:spAutoFit/>
          </a:bodyPr>
          <a:lstStyle/>
          <a:p>
            <a:r>
              <a:rPr lang="en-IN" sz="4400" dirty="0" smtClean="0"/>
              <a:t>PAP smear test</a:t>
            </a:r>
            <a:endParaRPr lang="en-US" sz="4400" dirty="0"/>
          </a:p>
        </p:txBody>
      </p:sp>
      <p:graphicFrame>
        <p:nvGraphicFramePr>
          <p:cNvPr id="64514" name="Object 2"/>
          <p:cNvGraphicFramePr>
            <a:graphicFrameLocks noChangeAspect="1"/>
          </p:cNvGraphicFramePr>
          <p:nvPr/>
        </p:nvGraphicFramePr>
        <p:xfrm>
          <a:off x="228600" y="228600"/>
          <a:ext cx="1074738" cy="1066800"/>
        </p:xfrm>
        <a:graphic>
          <a:graphicData uri="http://schemas.openxmlformats.org/presentationml/2006/ole">
            <p:oleObj spid="_x0000_s18434" name="Document" r:id="rId4" imgW="547633" imgH="553284" progId="Word.Documen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brushpap250.jpg"/>
          <p:cNvPicPr>
            <a:picLocks noChangeAspect="1" noChangeArrowheads="1"/>
          </p:cNvPicPr>
          <p:nvPr/>
        </p:nvPicPr>
        <p:blipFill>
          <a:blip r:embed="rId3"/>
          <a:srcRect/>
          <a:stretch>
            <a:fillRect/>
          </a:stretch>
        </p:blipFill>
        <p:spPr bwMode="auto">
          <a:xfrm>
            <a:off x="2133600" y="1219200"/>
            <a:ext cx="4724400" cy="4220308"/>
          </a:xfrm>
          <a:prstGeom prst="rect">
            <a:avLst/>
          </a:prstGeom>
          <a:noFill/>
        </p:spPr>
      </p:pic>
      <p:graphicFrame>
        <p:nvGraphicFramePr>
          <p:cNvPr id="65538" name="Object 2"/>
          <p:cNvGraphicFramePr>
            <a:graphicFrameLocks noChangeAspect="1"/>
          </p:cNvGraphicFramePr>
          <p:nvPr/>
        </p:nvGraphicFramePr>
        <p:xfrm>
          <a:off x="228600" y="228600"/>
          <a:ext cx="1074738" cy="1066800"/>
        </p:xfrm>
        <a:graphic>
          <a:graphicData uri="http://schemas.openxmlformats.org/presentationml/2006/ole">
            <p:oleObj spid="_x0000_s19458" name="Document" r:id="rId4" imgW="547633" imgH="553284" progId="Word.Documen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normAutofit/>
          </a:bodyPr>
          <a:lstStyle/>
          <a:p>
            <a:r>
              <a:rPr lang="en-US" b="1" dirty="0" smtClean="0"/>
              <a:t>What is cervical cancer?</a:t>
            </a:r>
            <a:endParaRPr lang="en-US" b="1" dirty="0"/>
          </a:p>
        </p:txBody>
      </p:sp>
      <p:sp>
        <p:nvSpPr>
          <p:cNvPr id="3" name="Content Placeholder 2"/>
          <p:cNvSpPr>
            <a:spLocks noGrp="1"/>
          </p:cNvSpPr>
          <p:nvPr>
            <p:ph idx="1"/>
          </p:nvPr>
        </p:nvSpPr>
        <p:spPr>
          <a:xfrm>
            <a:off x="609600" y="1447800"/>
            <a:ext cx="8077200" cy="4876800"/>
          </a:xfrm>
        </p:spPr>
        <p:txBody>
          <a:bodyPr>
            <a:normAutofit fontScale="85000" lnSpcReduction="10000"/>
          </a:bodyPr>
          <a:lstStyle/>
          <a:p>
            <a:pPr algn="just">
              <a:lnSpc>
                <a:spcPct val="150000"/>
              </a:lnSpc>
            </a:pPr>
            <a:r>
              <a:rPr lang="en-US" dirty="0" smtClean="0"/>
              <a:t>Cervical cancer is the </a:t>
            </a:r>
            <a:r>
              <a:rPr lang="en-US" b="1" dirty="0" smtClean="0"/>
              <a:t>second most common</a:t>
            </a:r>
            <a:r>
              <a:rPr lang="en-US" dirty="0" smtClean="0"/>
              <a:t> cancer among Indian women (As per </a:t>
            </a:r>
            <a:r>
              <a:rPr lang="en-US" dirty="0" err="1" smtClean="0"/>
              <a:t>Globocan</a:t>
            </a:r>
            <a:r>
              <a:rPr lang="en-US" dirty="0" smtClean="0"/>
              <a:t> 2018).</a:t>
            </a:r>
            <a:endParaRPr lang="en-IN" dirty="0" smtClean="0"/>
          </a:p>
          <a:p>
            <a:pPr algn="just">
              <a:lnSpc>
                <a:spcPct val="150000"/>
              </a:lnSpc>
            </a:pPr>
            <a:r>
              <a:rPr lang="en-US" dirty="0" smtClean="0"/>
              <a:t>Cervical cancer is a cancer that can be prevented by regular and periodic screening.</a:t>
            </a:r>
            <a:endParaRPr lang="en-IN" dirty="0" smtClean="0"/>
          </a:p>
          <a:p>
            <a:pPr algn="just">
              <a:lnSpc>
                <a:spcPct val="150000"/>
              </a:lnSpc>
            </a:pPr>
            <a:r>
              <a:rPr lang="en-US" dirty="0" smtClean="0"/>
              <a:t>In India, an average of 96,922 new cases of cervical cancer are reported.</a:t>
            </a:r>
          </a:p>
          <a:p>
            <a:pPr algn="just">
              <a:lnSpc>
                <a:spcPct val="150000"/>
              </a:lnSpc>
            </a:pPr>
            <a:r>
              <a:rPr lang="en-US" dirty="0" smtClean="0"/>
              <a:t>Cervical cancer accounts for 60,078 deaths in India.</a:t>
            </a:r>
            <a:endParaRPr lang="en-US" dirty="0"/>
          </a:p>
        </p:txBody>
      </p:sp>
      <p:graphicFrame>
        <p:nvGraphicFramePr>
          <p:cNvPr id="49154" name="Object 2"/>
          <p:cNvGraphicFramePr>
            <a:graphicFrameLocks noChangeAspect="1"/>
          </p:cNvGraphicFramePr>
          <p:nvPr/>
        </p:nvGraphicFramePr>
        <p:xfrm>
          <a:off x="228600" y="228600"/>
          <a:ext cx="1074738" cy="1066800"/>
        </p:xfrm>
        <a:graphic>
          <a:graphicData uri="http://schemas.openxmlformats.org/presentationml/2006/ole">
            <p:oleObj spid="_x0000_s2050"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What is a PAP test?</a:t>
            </a:r>
            <a:endParaRPr lang="en-US" b="1" dirty="0"/>
          </a:p>
        </p:txBody>
      </p:sp>
      <p:sp>
        <p:nvSpPr>
          <p:cNvPr id="3" name="Content Placeholder 2"/>
          <p:cNvSpPr>
            <a:spLocks noGrp="1"/>
          </p:cNvSpPr>
          <p:nvPr>
            <p:ph idx="1"/>
          </p:nvPr>
        </p:nvSpPr>
        <p:spPr>
          <a:xfrm>
            <a:off x="228600" y="1219200"/>
            <a:ext cx="8705088" cy="5334000"/>
          </a:xfrm>
        </p:spPr>
        <p:txBody>
          <a:bodyPr>
            <a:noAutofit/>
          </a:bodyPr>
          <a:lstStyle/>
          <a:p>
            <a:pPr algn="just"/>
            <a:r>
              <a:rPr lang="en-US" sz="2400" dirty="0" smtClean="0"/>
              <a:t>The Pap smear is a simple test that is done to collect a few cells from the cervix and help to diagnose  precancerous and cancerous conditions of the cervix. It also aids in diagnosing infections of the lower reproductive tract.</a:t>
            </a:r>
            <a:endParaRPr lang="en-US" sz="2400" dirty="0" smtClean="0"/>
          </a:p>
          <a:p>
            <a:pPr algn="just"/>
            <a:r>
              <a:rPr lang="en-US" sz="2400" dirty="0" smtClean="0"/>
              <a:t>As </a:t>
            </a:r>
            <a:r>
              <a:rPr lang="en-US" sz="2400" dirty="0" smtClean="0"/>
              <a:t>per the International recommendations, women above the age of 21 years can get the pap test. If you are </a:t>
            </a:r>
            <a:r>
              <a:rPr lang="en-US" sz="2400" i="1" dirty="0" smtClean="0"/>
              <a:t>30 years</a:t>
            </a:r>
            <a:r>
              <a:rPr lang="en-US" sz="2400" dirty="0" smtClean="0"/>
              <a:t> and above Pap test should be done once in every 3 years till you turn 65 years of age.</a:t>
            </a:r>
          </a:p>
          <a:p>
            <a:pPr fontAlgn="base">
              <a:buNone/>
            </a:pPr>
            <a:r>
              <a:rPr lang="en-US" sz="2400" dirty="0" smtClean="0"/>
              <a:t>Women who do not routinely require Pap test :</a:t>
            </a:r>
          </a:p>
          <a:p>
            <a:pPr fontAlgn="base"/>
            <a:r>
              <a:rPr lang="en-US" sz="2400" dirty="0" smtClean="0"/>
              <a:t>Women aged less than 21 years and above 65 years</a:t>
            </a:r>
          </a:p>
          <a:p>
            <a:pPr fontAlgn="base"/>
            <a:r>
              <a:rPr lang="en-US" sz="2400" dirty="0" smtClean="0"/>
              <a:t>Women who had their womb removed for non-cancerous conditions</a:t>
            </a:r>
          </a:p>
        </p:txBody>
      </p:sp>
      <p:graphicFrame>
        <p:nvGraphicFramePr>
          <p:cNvPr id="66562" name="Object 2"/>
          <p:cNvGraphicFramePr>
            <a:graphicFrameLocks noChangeAspect="1"/>
          </p:cNvGraphicFramePr>
          <p:nvPr/>
        </p:nvGraphicFramePr>
        <p:xfrm>
          <a:off x="228600" y="228600"/>
          <a:ext cx="1074738" cy="1066800"/>
        </p:xfrm>
        <a:graphic>
          <a:graphicData uri="http://schemas.openxmlformats.org/presentationml/2006/ole">
            <p:oleObj spid="_x0000_s20482"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228600" y="228600"/>
          <a:ext cx="1074738" cy="1066800"/>
        </p:xfrm>
        <a:graphic>
          <a:graphicData uri="http://schemas.openxmlformats.org/presentationml/2006/ole">
            <p:oleObj spid="_x0000_s21506" name="Document" r:id="rId3" imgW="547633" imgH="553284" progId="Word.Document.12">
              <p:embed/>
            </p:oleObj>
          </a:graphicData>
        </a:graphic>
      </p:graphicFrame>
      <p:pic>
        <p:nvPicPr>
          <p:cNvPr id="4" name="Picture 2" descr="Inconsistent Guidelines for Screening Transplant Recipients at Higher Cancer Risk"/>
          <p:cNvPicPr>
            <a:picLocks noChangeAspect="1" noChangeArrowheads="1"/>
          </p:cNvPicPr>
          <p:nvPr/>
        </p:nvPicPr>
        <p:blipFill>
          <a:blip r:embed="rId4" cstate="print"/>
          <a:srcRect/>
          <a:stretch>
            <a:fillRect/>
          </a:stretch>
        </p:blipFill>
        <p:spPr bwMode="auto">
          <a:xfrm>
            <a:off x="609600" y="1447800"/>
            <a:ext cx="7924800" cy="496872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2813" t="33599" r="42459" b="30290"/>
          <a:stretch>
            <a:fillRect/>
          </a:stretch>
        </p:blipFill>
        <p:spPr bwMode="auto">
          <a:xfrm>
            <a:off x="5486400" y="4648200"/>
            <a:ext cx="3279913" cy="19812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What is a screening test?</a:t>
            </a:r>
            <a:endParaRPr lang="en-US" b="1"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t>S</a:t>
            </a:r>
            <a:r>
              <a:rPr lang="en-US" sz="2400" dirty="0" smtClean="0"/>
              <a:t>creening </a:t>
            </a:r>
            <a:r>
              <a:rPr lang="en-US" sz="2400" dirty="0" smtClean="0"/>
              <a:t>test is a test performed for early diagnosis in a normal person who does not show any signs or symptoms of cancer</a:t>
            </a:r>
            <a:r>
              <a:rPr lang="en-US" sz="2400" dirty="0" smtClean="0"/>
              <a:t>.</a:t>
            </a:r>
          </a:p>
          <a:p>
            <a:pPr algn="just">
              <a:lnSpc>
                <a:spcPct val="150000"/>
              </a:lnSpc>
            </a:pPr>
            <a:r>
              <a:rPr lang="en-US" sz="2400" dirty="0" smtClean="0"/>
              <a:t>Screening tests do not prevent cancer from occurring, but the cancer can be caught early so that it can be treated before it becomes life-threatening.</a:t>
            </a:r>
            <a:endParaRPr lang="en-IN" sz="2400" dirty="0" smtClean="0"/>
          </a:p>
        </p:txBody>
      </p:sp>
      <p:graphicFrame>
        <p:nvGraphicFramePr>
          <p:cNvPr id="84994" name="Object 2"/>
          <p:cNvGraphicFramePr>
            <a:graphicFrameLocks noChangeAspect="1"/>
          </p:cNvGraphicFramePr>
          <p:nvPr/>
        </p:nvGraphicFramePr>
        <p:xfrm>
          <a:off x="228600" y="228600"/>
          <a:ext cx="1074738" cy="1066800"/>
        </p:xfrm>
        <a:graphic>
          <a:graphicData uri="http://schemas.openxmlformats.org/presentationml/2006/ole">
            <p:oleObj spid="_x0000_s22530" name="Document" r:id="rId4" imgW="547633" imgH="553284" progId="Word.Document.12">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40163"/>
          </a:xfrm>
        </p:spPr>
        <p:txBody>
          <a:bodyPr>
            <a:normAutofit/>
          </a:bodyPr>
          <a:lstStyle/>
          <a:p>
            <a:pPr>
              <a:lnSpc>
                <a:spcPct val="200000"/>
              </a:lnSpc>
            </a:pPr>
            <a:r>
              <a:rPr lang="en-US" sz="2800" dirty="0" smtClean="0"/>
              <a:t>What is </a:t>
            </a:r>
            <a:r>
              <a:rPr lang="en-US" sz="2800" dirty="0" smtClean="0"/>
              <a:t>the </a:t>
            </a:r>
            <a:r>
              <a:rPr lang="en-US" sz="2800" dirty="0" smtClean="0"/>
              <a:t>screening test </a:t>
            </a:r>
            <a:r>
              <a:rPr lang="en-US" sz="2800" dirty="0" smtClean="0"/>
              <a:t>for breast cancer?</a:t>
            </a:r>
            <a:endParaRPr lang="gu-IN" sz="2800" b="1" dirty="0" smtClean="0"/>
          </a:p>
          <a:p>
            <a:pPr>
              <a:lnSpc>
                <a:spcPct val="200000"/>
              </a:lnSpc>
            </a:pPr>
            <a:r>
              <a:rPr lang="en-US" sz="2800" dirty="0" smtClean="0"/>
              <a:t>What is the screening test for cervical cancer</a:t>
            </a:r>
            <a:r>
              <a:rPr lang="en-US" sz="2800" dirty="0" smtClean="0"/>
              <a:t>?</a:t>
            </a:r>
            <a:endParaRPr lang="gu-IN" sz="2800" b="1" dirty="0" smtClean="0"/>
          </a:p>
          <a:p>
            <a:pPr>
              <a:lnSpc>
                <a:spcPct val="200000"/>
              </a:lnSpc>
            </a:pPr>
            <a:r>
              <a:rPr lang="en-US" sz="2800" dirty="0" smtClean="0"/>
              <a:t>What is the HPV </a:t>
            </a:r>
            <a:r>
              <a:rPr lang="en-US" sz="2800" dirty="0" smtClean="0"/>
              <a:t>vaccine</a:t>
            </a:r>
            <a:r>
              <a:rPr lang="en-US" sz="2800" dirty="0" smtClean="0"/>
              <a:t>?</a:t>
            </a:r>
            <a:r>
              <a:rPr lang="gu-IN" sz="2800" b="1" dirty="0" smtClean="0"/>
              <a:t> </a:t>
            </a:r>
            <a:endParaRPr lang="en-US" sz="2800" b="1" dirty="0"/>
          </a:p>
        </p:txBody>
      </p:sp>
      <p:pic>
        <p:nvPicPr>
          <p:cNvPr id="4" name="Picture 6" descr="Related image"/>
          <p:cNvPicPr>
            <a:picLocks noChangeAspect="1" noChangeArrowheads="1"/>
          </p:cNvPicPr>
          <p:nvPr/>
        </p:nvPicPr>
        <p:blipFill>
          <a:blip r:embed="rId3" cstate="print"/>
          <a:srcRect/>
          <a:stretch>
            <a:fillRect/>
          </a:stretch>
        </p:blipFill>
        <p:spPr bwMode="auto">
          <a:xfrm>
            <a:off x="6248400" y="381000"/>
            <a:ext cx="2286000" cy="2080755"/>
          </a:xfrm>
          <a:prstGeom prst="rect">
            <a:avLst/>
          </a:prstGeom>
          <a:noFill/>
        </p:spPr>
      </p:pic>
      <p:pic>
        <p:nvPicPr>
          <p:cNvPr id="5" name="Picture 4" descr="Related image"/>
          <p:cNvPicPr>
            <a:picLocks noChangeAspect="1" noChangeArrowheads="1"/>
          </p:cNvPicPr>
          <p:nvPr/>
        </p:nvPicPr>
        <p:blipFill>
          <a:blip r:embed="rId4" cstate="print"/>
          <a:srcRect/>
          <a:stretch>
            <a:fillRect/>
          </a:stretch>
        </p:blipFill>
        <p:spPr bwMode="auto">
          <a:xfrm>
            <a:off x="5334000" y="4318000"/>
            <a:ext cx="3429000" cy="2540000"/>
          </a:xfrm>
          <a:prstGeom prst="rect">
            <a:avLst/>
          </a:prstGeom>
          <a:noFill/>
        </p:spPr>
      </p:pic>
      <p:graphicFrame>
        <p:nvGraphicFramePr>
          <p:cNvPr id="86018" name="Object 2"/>
          <p:cNvGraphicFramePr>
            <a:graphicFrameLocks noChangeAspect="1"/>
          </p:cNvGraphicFramePr>
          <p:nvPr/>
        </p:nvGraphicFramePr>
        <p:xfrm>
          <a:off x="838200" y="457200"/>
          <a:ext cx="1074738" cy="1066800"/>
        </p:xfrm>
        <a:graphic>
          <a:graphicData uri="http://schemas.openxmlformats.org/presentationml/2006/ole">
            <p:oleObj spid="_x0000_s23554"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7200" b="1" dirty="0" smtClean="0"/>
          </a:p>
          <a:p>
            <a:pPr algn="ctr">
              <a:buNone/>
            </a:pPr>
            <a:r>
              <a:rPr lang="en-IN" sz="4000" b="1" dirty="0" smtClean="0"/>
              <a:t>Thank you</a:t>
            </a:r>
            <a:endParaRPr lang="en-US"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HP\Desktop\web ppt\Cervical Cancer  - English web.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26680" cy="1143000"/>
          </a:xfrm>
        </p:spPr>
        <p:txBody>
          <a:bodyPr>
            <a:noAutofit/>
          </a:bodyPr>
          <a:lstStyle/>
          <a:p>
            <a:r>
              <a:rPr lang="en-IN" b="1" dirty="0" smtClean="0"/>
              <a:t>Risk Factors of Cervical Cancer</a:t>
            </a:r>
            <a:r>
              <a:rPr lang="en-US" b="1" dirty="0" smtClean="0"/>
              <a:t/>
            </a:r>
            <a:br>
              <a:rPr lang="en-US" b="1" dirty="0" smtClean="0"/>
            </a:br>
            <a:endParaRPr lang="en-US" b="1" dirty="0"/>
          </a:p>
        </p:txBody>
      </p:sp>
      <p:graphicFrame>
        <p:nvGraphicFramePr>
          <p:cNvPr id="51202" name="Object 2"/>
          <p:cNvGraphicFramePr>
            <a:graphicFrameLocks noChangeAspect="1"/>
          </p:cNvGraphicFramePr>
          <p:nvPr/>
        </p:nvGraphicFramePr>
        <p:xfrm>
          <a:off x="228600" y="228600"/>
          <a:ext cx="1074738" cy="1066800"/>
        </p:xfrm>
        <a:graphic>
          <a:graphicData uri="http://schemas.openxmlformats.org/presentationml/2006/ole">
            <p:oleObj spid="_x0000_s4098"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hpv_3d_high.jpg"/>
          <p:cNvPicPr>
            <a:picLocks noChangeAspect="1" noChangeArrowheads="1"/>
          </p:cNvPicPr>
          <p:nvPr/>
        </p:nvPicPr>
        <p:blipFill>
          <a:blip r:embed="rId3"/>
          <a:srcRect b="20889"/>
          <a:stretch>
            <a:fillRect/>
          </a:stretch>
        </p:blipFill>
        <p:spPr bwMode="auto">
          <a:xfrm>
            <a:off x="533400" y="1219200"/>
            <a:ext cx="3983948" cy="2362200"/>
          </a:xfrm>
          <a:prstGeom prst="rect">
            <a:avLst/>
          </a:prstGeom>
          <a:noFill/>
        </p:spPr>
      </p:pic>
      <p:sp>
        <p:nvSpPr>
          <p:cNvPr id="3" name="Rectangle 2"/>
          <p:cNvSpPr/>
          <p:nvPr/>
        </p:nvSpPr>
        <p:spPr>
          <a:xfrm>
            <a:off x="4572000" y="1600200"/>
            <a:ext cx="4267200" cy="1200329"/>
          </a:xfrm>
          <a:prstGeom prst="rect">
            <a:avLst/>
          </a:prstGeom>
        </p:spPr>
        <p:txBody>
          <a:bodyPr wrap="square">
            <a:spAutoFit/>
          </a:bodyPr>
          <a:lstStyle/>
          <a:p>
            <a:pPr algn="ctr">
              <a:buFont typeface="Arial" pitchFamily="34" charset="0"/>
              <a:buChar char="•"/>
            </a:pPr>
            <a:r>
              <a:rPr lang="en-US" sz="2400" dirty="0" smtClean="0"/>
              <a:t> Persistent infection of the cervix with Human </a:t>
            </a:r>
            <a:r>
              <a:rPr lang="en-US" sz="2400" dirty="0" err="1" smtClean="0"/>
              <a:t>Papilloma</a:t>
            </a:r>
            <a:r>
              <a:rPr lang="en-US" sz="2400" dirty="0" smtClean="0"/>
              <a:t> Virus (HPV)</a:t>
            </a:r>
          </a:p>
        </p:txBody>
      </p:sp>
      <p:pic>
        <p:nvPicPr>
          <p:cNvPr id="1027" name="Picture 3"/>
          <p:cNvPicPr>
            <a:picLocks noChangeAspect="1" noChangeArrowheads="1"/>
          </p:cNvPicPr>
          <p:nvPr/>
        </p:nvPicPr>
        <p:blipFill>
          <a:blip r:embed="rId4" cstate="print"/>
          <a:srcRect b="9587"/>
          <a:stretch>
            <a:fillRect/>
          </a:stretch>
        </p:blipFill>
        <p:spPr bwMode="auto">
          <a:xfrm>
            <a:off x="5410200" y="3810000"/>
            <a:ext cx="3463636" cy="2743200"/>
          </a:xfrm>
          <a:prstGeom prst="rect">
            <a:avLst/>
          </a:prstGeom>
          <a:noFill/>
          <a:ln w="9525">
            <a:noFill/>
            <a:miter lim="800000"/>
            <a:headEnd/>
            <a:tailEnd/>
          </a:ln>
          <a:effectLst/>
        </p:spPr>
      </p:pic>
      <p:sp>
        <p:nvSpPr>
          <p:cNvPr id="5" name="Rectangle 4"/>
          <p:cNvSpPr/>
          <p:nvPr/>
        </p:nvSpPr>
        <p:spPr>
          <a:xfrm>
            <a:off x="381000" y="4438471"/>
            <a:ext cx="4800600" cy="1200329"/>
          </a:xfrm>
          <a:prstGeom prst="rect">
            <a:avLst/>
          </a:prstGeom>
        </p:spPr>
        <p:txBody>
          <a:bodyPr wrap="square">
            <a:spAutoFit/>
          </a:bodyPr>
          <a:lstStyle/>
          <a:p>
            <a:pPr algn="just">
              <a:buFont typeface="Arial" pitchFamily="34" charset="0"/>
              <a:buChar char="•"/>
            </a:pPr>
            <a:r>
              <a:rPr lang="en-US" sz="2400" dirty="0" smtClean="0"/>
              <a:t> Having many sexual partners</a:t>
            </a:r>
            <a:endParaRPr lang="en-IN" sz="2400" dirty="0" smtClean="0"/>
          </a:p>
          <a:p>
            <a:pPr algn="just">
              <a:buFont typeface="Arial" pitchFamily="34" charset="0"/>
              <a:buChar char="•"/>
            </a:pPr>
            <a:r>
              <a:rPr lang="en-US" sz="2400" dirty="0" smtClean="0"/>
              <a:t> Having first sexual intercourse at a young age</a:t>
            </a:r>
          </a:p>
        </p:txBody>
      </p:sp>
      <p:graphicFrame>
        <p:nvGraphicFramePr>
          <p:cNvPr id="52226" name="Object 2"/>
          <p:cNvGraphicFramePr>
            <a:graphicFrameLocks noChangeAspect="1"/>
          </p:cNvGraphicFramePr>
          <p:nvPr/>
        </p:nvGraphicFramePr>
        <p:xfrm>
          <a:off x="228600" y="228600"/>
          <a:ext cx="1074738" cy="1066800"/>
        </p:xfrm>
        <a:graphic>
          <a:graphicData uri="http://schemas.openxmlformats.org/presentationml/2006/ole">
            <p:oleObj spid="_x0000_s5122"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ac3e44dac4b5b59b8b3896dfa17cfe8b.jpg"/>
          <p:cNvPicPr>
            <a:picLocks noChangeAspect="1" noChangeArrowheads="1"/>
          </p:cNvPicPr>
          <p:nvPr/>
        </p:nvPicPr>
        <p:blipFill>
          <a:blip r:embed="rId3"/>
          <a:srcRect r="29370"/>
          <a:stretch>
            <a:fillRect/>
          </a:stretch>
        </p:blipFill>
        <p:spPr bwMode="auto">
          <a:xfrm>
            <a:off x="1447800" y="381000"/>
            <a:ext cx="2438400" cy="2438400"/>
          </a:xfrm>
          <a:prstGeom prst="rect">
            <a:avLst/>
          </a:prstGeom>
          <a:noFill/>
        </p:spPr>
      </p:pic>
      <p:sp>
        <p:nvSpPr>
          <p:cNvPr id="3" name="Rectangle 2"/>
          <p:cNvSpPr/>
          <p:nvPr/>
        </p:nvSpPr>
        <p:spPr>
          <a:xfrm>
            <a:off x="3581400" y="1066800"/>
            <a:ext cx="4759252" cy="646331"/>
          </a:xfrm>
          <a:prstGeom prst="rect">
            <a:avLst/>
          </a:prstGeom>
        </p:spPr>
        <p:txBody>
          <a:bodyPr wrap="none">
            <a:spAutoFit/>
          </a:bodyPr>
          <a:lstStyle/>
          <a:p>
            <a:pPr lvl="0" algn="just">
              <a:lnSpc>
                <a:spcPct val="150000"/>
              </a:lnSpc>
              <a:buFont typeface="Arial" pitchFamily="34" charset="0"/>
              <a:buChar char="•"/>
            </a:pPr>
            <a:r>
              <a:rPr lang="en-US" sz="2400" dirty="0" smtClean="0"/>
              <a:t> Becoming a mother at a young age </a:t>
            </a:r>
          </a:p>
        </p:txBody>
      </p:sp>
      <p:pic>
        <p:nvPicPr>
          <p:cNvPr id="2051" name="Picture 3" descr="C:\Users\HP\Desktop\70308887-glückliche-big-kaukasische-familie-mit-vielen-kindern-porträt-mit-allen-kindern-und-babys-und-müde-eltern-bunte-.jpg"/>
          <p:cNvPicPr>
            <a:picLocks noChangeAspect="1" noChangeArrowheads="1"/>
          </p:cNvPicPr>
          <p:nvPr/>
        </p:nvPicPr>
        <p:blipFill>
          <a:blip r:embed="rId4" cstate="print"/>
          <a:srcRect t="13141" b="13067"/>
          <a:stretch>
            <a:fillRect/>
          </a:stretch>
        </p:blipFill>
        <p:spPr bwMode="auto">
          <a:xfrm>
            <a:off x="6934200" y="2286000"/>
            <a:ext cx="2209800" cy="2286000"/>
          </a:xfrm>
          <a:prstGeom prst="rect">
            <a:avLst/>
          </a:prstGeom>
          <a:noFill/>
        </p:spPr>
      </p:pic>
      <p:sp>
        <p:nvSpPr>
          <p:cNvPr id="5" name="Rectangle 4"/>
          <p:cNvSpPr/>
          <p:nvPr/>
        </p:nvSpPr>
        <p:spPr>
          <a:xfrm>
            <a:off x="3024950" y="3200400"/>
            <a:ext cx="3985450" cy="589072"/>
          </a:xfrm>
          <a:prstGeom prst="rect">
            <a:avLst/>
          </a:prstGeom>
        </p:spPr>
        <p:txBody>
          <a:bodyPr wrap="none">
            <a:spAutoFit/>
          </a:bodyPr>
          <a:lstStyle/>
          <a:p>
            <a:pPr algn="just">
              <a:lnSpc>
                <a:spcPct val="150000"/>
              </a:lnSpc>
              <a:buFont typeface="Arial" pitchFamily="34" charset="0"/>
              <a:buChar char="•"/>
            </a:pPr>
            <a:r>
              <a:rPr lang="en-US" sz="2400" dirty="0" smtClean="0"/>
              <a:t> Giving birth to many children</a:t>
            </a:r>
          </a:p>
        </p:txBody>
      </p:sp>
      <p:pic>
        <p:nvPicPr>
          <p:cNvPr id="2052" name="Picture 4" descr="C:\Users\HP\Desktop\article_41.png"/>
          <p:cNvPicPr>
            <a:picLocks noChangeAspect="1" noChangeArrowheads="1"/>
          </p:cNvPicPr>
          <p:nvPr/>
        </p:nvPicPr>
        <p:blipFill>
          <a:blip r:embed="rId5"/>
          <a:srcRect/>
          <a:stretch>
            <a:fillRect/>
          </a:stretch>
        </p:blipFill>
        <p:spPr bwMode="auto">
          <a:xfrm>
            <a:off x="1143000" y="4521200"/>
            <a:ext cx="3124200" cy="2082800"/>
          </a:xfrm>
          <a:prstGeom prst="rect">
            <a:avLst/>
          </a:prstGeom>
          <a:noFill/>
        </p:spPr>
      </p:pic>
      <p:sp>
        <p:nvSpPr>
          <p:cNvPr id="7" name="Rectangle 6"/>
          <p:cNvSpPr/>
          <p:nvPr/>
        </p:nvSpPr>
        <p:spPr>
          <a:xfrm>
            <a:off x="4572000" y="5105400"/>
            <a:ext cx="1425390" cy="589072"/>
          </a:xfrm>
          <a:prstGeom prst="rect">
            <a:avLst/>
          </a:prstGeom>
        </p:spPr>
        <p:txBody>
          <a:bodyPr wrap="none">
            <a:spAutoFit/>
          </a:bodyPr>
          <a:lstStyle/>
          <a:p>
            <a:pPr algn="just">
              <a:lnSpc>
                <a:spcPct val="150000"/>
              </a:lnSpc>
              <a:buFont typeface="Arial" pitchFamily="34" charset="0"/>
              <a:buChar char="•"/>
            </a:pPr>
            <a:r>
              <a:rPr lang="en-US" sz="2400" dirty="0" smtClean="0"/>
              <a:t> Smoking</a:t>
            </a:r>
          </a:p>
        </p:txBody>
      </p:sp>
      <p:graphicFrame>
        <p:nvGraphicFramePr>
          <p:cNvPr id="53250" name="Object 2"/>
          <p:cNvGraphicFramePr>
            <a:graphicFrameLocks noChangeAspect="1"/>
          </p:cNvGraphicFramePr>
          <p:nvPr/>
        </p:nvGraphicFramePr>
        <p:xfrm>
          <a:off x="228600" y="228600"/>
          <a:ext cx="1074738" cy="1066800"/>
        </p:xfrm>
        <a:graphic>
          <a:graphicData uri="http://schemas.openxmlformats.org/presentationml/2006/ole">
            <p:oleObj spid="_x0000_s6146" name="Document" r:id="rId6" imgW="547633" imgH="553284"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factors-pollution-251a98d5222d05e2544acc4f2cd20da8037867d0ca0bb47fb4fb111709dea654.png"/>
          <p:cNvPicPr>
            <a:picLocks noChangeAspect="1" noChangeArrowheads="1"/>
          </p:cNvPicPr>
          <p:nvPr/>
        </p:nvPicPr>
        <p:blipFill>
          <a:blip r:embed="rId3"/>
          <a:srcRect/>
          <a:stretch>
            <a:fillRect/>
          </a:stretch>
        </p:blipFill>
        <p:spPr bwMode="auto">
          <a:xfrm>
            <a:off x="1066800" y="990600"/>
            <a:ext cx="2362200" cy="2362200"/>
          </a:xfrm>
          <a:prstGeom prst="rect">
            <a:avLst/>
          </a:prstGeom>
          <a:noFill/>
        </p:spPr>
      </p:pic>
      <p:sp>
        <p:nvSpPr>
          <p:cNvPr id="3" name="Rectangle 2"/>
          <p:cNvSpPr/>
          <p:nvPr/>
        </p:nvSpPr>
        <p:spPr>
          <a:xfrm>
            <a:off x="3581400" y="1219200"/>
            <a:ext cx="5334000" cy="1754326"/>
          </a:xfrm>
          <a:prstGeom prst="rect">
            <a:avLst/>
          </a:prstGeom>
        </p:spPr>
        <p:txBody>
          <a:bodyPr wrap="square">
            <a:spAutoFit/>
          </a:bodyPr>
          <a:lstStyle/>
          <a:p>
            <a:pPr algn="just">
              <a:lnSpc>
                <a:spcPct val="150000"/>
              </a:lnSpc>
            </a:pPr>
            <a:r>
              <a:rPr lang="en-US" sz="2400" dirty="0" smtClean="0"/>
              <a:t>Having other diseases which lower immunity such as HIV/AIDS, immunosuppressive drugs, transplant etc</a:t>
            </a:r>
            <a:endParaRPr lang="en-IN" sz="2400" dirty="0" smtClean="0"/>
          </a:p>
        </p:txBody>
      </p:sp>
      <p:pic>
        <p:nvPicPr>
          <p:cNvPr id="3075" name="Picture 3" descr="C:\Users\HP\Desktop\family-history-tree.jpg"/>
          <p:cNvPicPr>
            <a:picLocks noChangeAspect="1" noChangeArrowheads="1"/>
          </p:cNvPicPr>
          <p:nvPr/>
        </p:nvPicPr>
        <p:blipFill>
          <a:blip r:embed="rId4"/>
          <a:srcRect/>
          <a:stretch>
            <a:fillRect/>
          </a:stretch>
        </p:blipFill>
        <p:spPr bwMode="auto">
          <a:xfrm>
            <a:off x="4419600" y="3733800"/>
            <a:ext cx="4238495" cy="2387424"/>
          </a:xfrm>
          <a:prstGeom prst="rect">
            <a:avLst/>
          </a:prstGeom>
          <a:noFill/>
        </p:spPr>
      </p:pic>
      <p:sp>
        <p:nvSpPr>
          <p:cNvPr id="5" name="Rectangle 4"/>
          <p:cNvSpPr/>
          <p:nvPr/>
        </p:nvSpPr>
        <p:spPr>
          <a:xfrm>
            <a:off x="2218577" y="4724400"/>
            <a:ext cx="1515223" cy="589072"/>
          </a:xfrm>
          <a:prstGeom prst="rect">
            <a:avLst/>
          </a:prstGeom>
        </p:spPr>
        <p:txBody>
          <a:bodyPr wrap="none">
            <a:spAutoFit/>
          </a:bodyPr>
          <a:lstStyle/>
          <a:p>
            <a:pPr lvl="0" algn="just">
              <a:lnSpc>
                <a:spcPct val="150000"/>
              </a:lnSpc>
            </a:pPr>
            <a:r>
              <a:rPr lang="en-US" sz="2400" dirty="0" smtClean="0"/>
              <a:t>Hereditary</a:t>
            </a:r>
          </a:p>
        </p:txBody>
      </p:sp>
      <p:graphicFrame>
        <p:nvGraphicFramePr>
          <p:cNvPr id="54274" name="Object 2"/>
          <p:cNvGraphicFramePr>
            <a:graphicFrameLocks noChangeAspect="1"/>
          </p:cNvGraphicFramePr>
          <p:nvPr/>
        </p:nvGraphicFramePr>
        <p:xfrm>
          <a:off x="228600" y="228600"/>
          <a:ext cx="1074738" cy="1066800"/>
        </p:xfrm>
        <a:graphic>
          <a:graphicData uri="http://schemas.openxmlformats.org/presentationml/2006/ole">
            <p:oleObj spid="_x0000_s7170"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26680" cy="1371600"/>
          </a:xfrm>
        </p:spPr>
        <p:txBody>
          <a:bodyPr>
            <a:noAutofit/>
          </a:bodyPr>
          <a:lstStyle/>
          <a:p>
            <a:r>
              <a:rPr lang="en-IN" dirty="0" smtClean="0"/>
              <a:t>Symptoms of Cervical Cancer</a:t>
            </a:r>
            <a:endParaRPr lang="en-US" dirty="0"/>
          </a:p>
        </p:txBody>
      </p:sp>
      <p:graphicFrame>
        <p:nvGraphicFramePr>
          <p:cNvPr id="55298" name="Object 2"/>
          <p:cNvGraphicFramePr>
            <a:graphicFrameLocks noChangeAspect="1"/>
          </p:cNvGraphicFramePr>
          <p:nvPr/>
        </p:nvGraphicFramePr>
        <p:xfrm>
          <a:off x="228600" y="228600"/>
          <a:ext cx="1074738" cy="1066800"/>
        </p:xfrm>
        <a:graphic>
          <a:graphicData uri="http://schemas.openxmlformats.org/presentationml/2006/ole">
            <p:oleObj spid="_x0000_s8194"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download.jpg"/>
          <p:cNvPicPr>
            <a:picLocks noChangeAspect="1" noChangeArrowheads="1"/>
          </p:cNvPicPr>
          <p:nvPr/>
        </p:nvPicPr>
        <p:blipFill>
          <a:blip r:embed="rId3"/>
          <a:srcRect/>
          <a:stretch>
            <a:fillRect/>
          </a:stretch>
        </p:blipFill>
        <p:spPr bwMode="auto">
          <a:xfrm>
            <a:off x="1143000" y="990600"/>
            <a:ext cx="3200400" cy="2398603"/>
          </a:xfrm>
          <a:prstGeom prst="rect">
            <a:avLst/>
          </a:prstGeom>
          <a:noFill/>
        </p:spPr>
      </p:pic>
      <p:sp>
        <p:nvSpPr>
          <p:cNvPr id="3" name="Rectangle 2"/>
          <p:cNvSpPr/>
          <p:nvPr/>
        </p:nvSpPr>
        <p:spPr>
          <a:xfrm>
            <a:off x="4419600" y="1524000"/>
            <a:ext cx="4572000" cy="1143070"/>
          </a:xfrm>
          <a:prstGeom prst="rect">
            <a:avLst/>
          </a:prstGeom>
        </p:spPr>
        <p:txBody>
          <a:bodyPr>
            <a:spAutoFit/>
          </a:bodyPr>
          <a:lstStyle/>
          <a:p>
            <a:pPr algn="just">
              <a:lnSpc>
                <a:spcPct val="150000"/>
              </a:lnSpc>
              <a:buFont typeface="Arial" pitchFamily="34" charset="0"/>
              <a:buChar char="•"/>
            </a:pPr>
            <a:r>
              <a:rPr lang="en-US" sz="2400" dirty="0" smtClean="0"/>
              <a:t> Unusual or excessive vaginal discharge with foul smell</a:t>
            </a:r>
          </a:p>
        </p:txBody>
      </p:sp>
      <p:pic>
        <p:nvPicPr>
          <p:cNvPr id="1027" name="Picture 3" descr="C:\Users\HP\Desktop\blood-drop-icon-9.jpg"/>
          <p:cNvPicPr>
            <a:picLocks noChangeAspect="1" noChangeArrowheads="1"/>
          </p:cNvPicPr>
          <p:nvPr/>
        </p:nvPicPr>
        <p:blipFill>
          <a:blip r:embed="rId4" cstate="print"/>
          <a:srcRect/>
          <a:stretch>
            <a:fillRect/>
          </a:stretch>
        </p:blipFill>
        <p:spPr bwMode="auto">
          <a:xfrm>
            <a:off x="6248400" y="3505200"/>
            <a:ext cx="2743200" cy="2985796"/>
          </a:xfrm>
          <a:prstGeom prst="rect">
            <a:avLst/>
          </a:prstGeom>
          <a:noFill/>
        </p:spPr>
      </p:pic>
      <p:sp>
        <p:nvSpPr>
          <p:cNvPr id="5" name="Rectangle 4"/>
          <p:cNvSpPr/>
          <p:nvPr/>
        </p:nvSpPr>
        <p:spPr>
          <a:xfrm>
            <a:off x="152400" y="3733800"/>
            <a:ext cx="6553200" cy="2723823"/>
          </a:xfrm>
          <a:prstGeom prst="rect">
            <a:avLst/>
          </a:prstGeom>
        </p:spPr>
        <p:txBody>
          <a:bodyPr wrap="square">
            <a:spAutoFit/>
          </a:bodyPr>
          <a:lstStyle/>
          <a:p>
            <a:pPr algn="just">
              <a:lnSpc>
                <a:spcPct val="150000"/>
              </a:lnSpc>
              <a:buFont typeface="Arial" pitchFamily="34" charset="0"/>
              <a:buChar char="•"/>
            </a:pPr>
            <a:r>
              <a:rPr lang="en-US" sz="2400" dirty="0" smtClean="0"/>
              <a:t> Abnormal vaginal bleeding: Bleeding and spotting between periods, unusually longer or heavier periods, bleeding after menopause</a:t>
            </a:r>
            <a:endParaRPr lang="en-IN" sz="2400" dirty="0" smtClean="0"/>
          </a:p>
          <a:p>
            <a:pPr algn="just">
              <a:lnSpc>
                <a:spcPct val="150000"/>
              </a:lnSpc>
              <a:buFont typeface="Arial" pitchFamily="34" charset="0"/>
              <a:buChar char="•"/>
            </a:pPr>
            <a:r>
              <a:rPr lang="en-US" sz="2400" dirty="0" smtClean="0"/>
              <a:t> Vaginal bleeding after having sexual intercourse</a:t>
            </a:r>
            <a:endParaRPr lang="en-IN" sz="2400" dirty="0" smtClean="0"/>
          </a:p>
          <a:p>
            <a:pPr lvl="0" algn="just">
              <a:lnSpc>
                <a:spcPct val="150000"/>
              </a:lnSpc>
            </a:pPr>
            <a:endParaRPr lang="en-US" dirty="0" smtClean="0"/>
          </a:p>
        </p:txBody>
      </p:sp>
      <p:graphicFrame>
        <p:nvGraphicFramePr>
          <p:cNvPr id="56322" name="Object 2"/>
          <p:cNvGraphicFramePr>
            <a:graphicFrameLocks noChangeAspect="1"/>
          </p:cNvGraphicFramePr>
          <p:nvPr/>
        </p:nvGraphicFramePr>
        <p:xfrm>
          <a:off x="228600" y="228600"/>
          <a:ext cx="1074738" cy="1066800"/>
        </p:xfrm>
        <a:graphic>
          <a:graphicData uri="http://schemas.openxmlformats.org/presentationml/2006/ole">
            <p:oleObj spid="_x0000_s9218"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413</Words>
  <Application>Microsoft Office PowerPoint</Application>
  <PresentationFormat>On-screen Show (4:3)</PresentationFormat>
  <Paragraphs>56</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Cervical Cancer</vt:lpstr>
      <vt:lpstr>What is cervical cancer?</vt:lpstr>
      <vt:lpstr>Slide 3</vt:lpstr>
      <vt:lpstr>Risk Factors of Cervical Cancer </vt:lpstr>
      <vt:lpstr>Slide 5</vt:lpstr>
      <vt:lpstr>Slide 6</vt:lpstr>
      <vt:lpstr>Slide 7</vt:lpstr>
      <vt:lpstr>Symptoms of Cervical Cancer</vt:lpstr>
      <vt:lpstr>Slide 9</vt:lpstr>
      <vt:lpstr>Slide 10</vt:lpstr>
      <vt:lpstr>Slide 11</vt:lpstr>
      <vt:lpstr>How to prevent Cervical Cancer </vt:lpstr>
      <vt:lpstr>Primary Prevention</vt:lpstr>
      <vt:lpstr>Slide 14</vt:lpstr>
      <vt:lpstr>Slide 15</vt:lpstr>
      <vt:lpstr>Slide 16</vt:lpstr>
      <vt:lpstr>Secondary Prevention</vt:lpstr>
      <vt:lpstr>Slide 18</vt:lpstr>
      <vt:lpstr>Slide 19</vt:lpstr>
      <vt:lpstr>What is a PAP test?</vt:lpstr>
      <vt:lpstr>Slide 21</vt:lpstr>
      <vt:lpstr>What is a screening test?</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52</cp:revision>
  <dcterms:created xsi:type="dcterms:W3CDTF">2006-08-16T00:00:00Z</dcterms:created>
  <dcterms:modified xsi:type="dcterms:W3CDTF">2022-04-07T09:51:33Z</dcterms:modified>
</cp:coreProperties>
</file>