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Microsoft_Office_Word_Document10.docx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Microsoft_Office_Word_Document1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Office_Word_Document12.docx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Office_Word_Document14.docx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Office_Word_Document15.docx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Microsoft_Office_Word_Document17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18.docx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Office_Word_Document20.docx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Document6.docx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Word_Document7.docx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Microsoft_Office_Word_Document9.docx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Breast Cancer</a:t>
            </a:r>
            <a:endParaRPr lang="en-US" sz="7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1524000" y="426720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 err="1" smtClean="0"/>
              <a:t>Kundaria</a:t>
            </a:r>
            <a:r>
              <a:rPr lang="en-IN" sz="3200" b="1" dirty="0" smtClean="0"/>
              <a:t> Cancer Prevention Foundation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b="1" dirty="0" smtClean="0"/>
              <a:t>Division of Rajkot Cancer Society</a:t>
            </a:r>
            <a:endParaRPr lang="en-US" sz="2800" b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027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esktop\7955586-fat-woman-eating-a-hambur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733800" cy="3124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1219200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Obesity</a:t>
            </a:r>
            <a:endParaRPr lang="en-IN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Stressful </a:t>
            </a:r>
            <a:r>
              <a:rPr lang="en-US" sz="2400" dirty="0" smtClean="0"/>
              <a:t>and irregular life</a:t>
            </a:r>
            <a:endParaRPr lang="en-IN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Drinking </a:t>
            </a:r>
            <a:r>
              <a:rPr lang="en-US" sz="2400" dirty="0" smtClean="0"/>
              <a:t>alcohol</a:t>
            </a:r>
            <a:endParaRPr lang="en-IN" sz="2400" dirty="0" smtClean="0"/>
          </a:p>
          <a:p>
            <a:r>
              <a:rPr lang="gu-IN" dirty="0" smtClean="0"/>
              <a:t> </a:t>
            </a:r>
            <a:endParaRPr lang="en-IN" dirty="0" smtClean="0"/>
          </a:p>
          <a:p>
            <a:endParaRPr lang="en-US" dirty="0"/>
          </a:p>
        </p:txBody>
      </p:sp>
      <p:pic>
        <p:nvPicPr>
          <p:cNvPr id="32771" name="Picture 3" descr="C:\Users\HP\Desktop\breast-cancer-s16-woman-taking-pi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3795712" cy="25792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1" y="44196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Postmenopausal </a:t>
            </a:r>
            <a:r>
              <a:rPr lang="en-US" sz="2400" dirty="0" smtClean="0"/>
              <a:t>hormone therapy</a:t>
            </a:r>
            <a:endParaRPr lang="en-US" sz="2400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0242" name="Document" r:id="rId5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315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to avoid breast cancer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257800"/>
            <a:ext cx="5410200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Exercise regularly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Maintain healthy weight </a:t>
            </a:r>
            <a:endParaRPr lang="en-IN" sz="2400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gu-IN" sz="2400" dirty="0" smtClean="0"/>
              <a:t>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2" descr="C:\Users\HP\Desktop\breast-cancer-s23-women-running-on-be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81200"/>
            <a:ext cx="4485565" cy="3048000"/>
          </a:xfrm>
          <a:prstGeom prst="rect">
            <a:avLst/>
          </a:prstGeom>
          <a:noFill/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1266" name="Document" r:id="rId4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HP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91000"/>
            <a:ext cx="2743200" cy="2190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5105400"/>
            <a:ext cx="35814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IN" sz="2400" dirty="0" smtClean="0"/>
              <a:t>Limit the amount of alcohol and cigarettes</a:t>
            </a:r>
          </a:p>
        </p:txBody>
      </p:sp>
      <p:pic>
        <p:nvPicPr>
          <p:cNvPr id="33796" name="Picture 4" descr="C:\Users\HP\Desktop\550_1021886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1000"/>
            <a:ext cx="2819400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67200" y="838200"/>
            <a:ext cx="325057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smtClean="0"/>
              <a:t> Breastfeeding the </a:t>
            </a:r>
            <a:r>
              <a:rPr lang="en-US" sz="2400" dirty="0" smtClean="0"/>
              <a:t>baby</a:t>
            </a:r>
            <a:endParaRPr lang="en-IN" sz="2400" dirty="0" smtClean="0"/>
          </a:p>
        </p:txBody>
      </p:sp>
      <p:pic>
        <p:nvPicPr>
          <p:cNvPr id="33797" name="Picture 5" descr="C:\Users\HP\Desktop\DigitalPills-579251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438399"/>
            <a:ext cx="1447800" cy="201083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0" y="3276600"/>
            <a:ext cx="3983398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Avoiding hormonal treatment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2290" name="Document" r:id="rId6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 smtClean="0">
                <a:latin typeface="+mn-lt"/>
              </a:rPr>
              <a:t>Symptoms 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3314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P\Desktop\stock-photo-uneven-breasts-different-sizes-243679090.jpg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1295400" y="152400"/>
            <a:ext cx="3048000" cy="304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16425" y="914400"/>
            <a:ext cx="442277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smtClean="0"/>
              <a:t>Changes in the size and shape of the breast</a:t>
            </a:r>
          </a:p>
        </p:txBody>
      </p:sp>
      <p:pic>
        <p:nvPicPr>
          <p:cNvPr id="36867" name="Picture 3" descr="C:\Users\HP\Desktop\1c83c13ba50b6a8a9fedeffc780fd67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981200"/>
            <a:ext cx="2406650" cy="28982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3144728"/>
            <a:ext cx="262924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smtClean="0"/>
              <a:t>Lump in the armpit</a:t>
            </a:r>
          </a:p>
        </p:txBody>
      </p:sp>
      <p:pic>
        <p:nvPicPr>
          <p:cNvPr id="6" name="Picture 2" descr="C:\Users\HP\Desktop\prevention-of-breast-cancer2.jpg"/>
          <p:cNvPicPr>
            <a:picLocks noChangeAspect="1" noChangeArrowheads="1"/>
          </p:cNvPicPr>
          <p:nvPr/>
        </p:nvPicPr>
        <p:blipFill>
          <a:blip r:embed="rId5"/>
          <a:srcRect t="6264"/>
          <a:stretch>
            <a:fillRect/>
          </a:stretch>
        </p:blipFill>
        <p:spPr bwMode="auto">
          <a:xfrm>
            <a:off x="685800" y="3891789"/>
            <a:ext cx="3686320" cy="296621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5486400"/>
            <a:ext cx="2811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Tumors in the breast</a:t>
            </a:r>
            <a:endParaRPr lang="en-US" sz="2400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4338" name="Document" r:id="rId6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HP\Desktop\Inverted-ni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419600"/>
            <a:ext cx="5781124" cy="1676400"/>
          </a:xfrm>
          <a:prstGeom prst="rect">
            <a:avLst/>
          </a:prstGeom>
          <a:noFill/>
        </p:spPr>
      </p:pic>
      <p:pic>
        <p:nvPicPr>
          <p:cNvPr id="37891" name="Picture 3" descr="C:\Users\HP\Desktop\06_cancer_symptoms_bloody_discharge_large.jpg"/>
          <p:cNvPicPr>
            <a:picLocks noChangeAspect="1" noChangeArrowheads="1"/>
          </p:cNvPicPr>
          <p:nvPr/>
        </p:nvPicPr>
        <p:blipFill>
          <a:blip r:embed="rId4" cstate="print"/>
          <a:srcRect b="9048"/>
          <a:stretch>
            <a:fillRect/>
          </a:stretch>
        </p:blipFill>
        <p:spPr bwMode="auto">
          <a:xfrm>
            <a:off x="5105400" y="762000"/>
            <a:ext cx="3733800" cy="2286000"/>
          </a:xfrm>
          <a:prstGeom prst="rect">
            <a:avLst/>
          </a:prstGeom>
          <a:noFill/>
        </p:spPr>
      </p:pic>
      <p:pic>
        <p:nvPicPr>
          <p:cNvPr id="37892" name="Picture 4" descr="C:\Users\HP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685800"/>
            <a:ext cx="3657600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31242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Redness or pitting of the skin over your breast, like the skin of an orange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3119735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Discharge from nipple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895600" y="6172200"/>
            <a:ext cx="2838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IN" sz="2400" dirty="0" smtClean="0"/>
              <a:t>          Inverted nipple </a:t>
            </a:r>
            <a:endParaRPr lang="en-US" sz="2400" dirty="0" smtClean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5362" name="Document" r:id="rId6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Early detection of breast cancer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286000"/>
            <a:ext cx="749808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 smtClean="0"/>
              <a:t>Breast Self-examination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Mammogram</a:t>
            </a:r>
            <a:endParaRPr lang="en-US" b="1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6386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P\Desktop\breast-cancer-s2-breast-cancer-illust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7315200" cy="4800600"/>
          </a:xfrm>
          <a:prstGeom prst="rect">
            <a:avLst/>
          </a:prstGeom>
          <a:noFill/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7410" name="Document" r:id="rId4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self_exam_breast_canc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057400"/>
            <a:ext cx="1487424" cy="1475232"/>
          </a:xfrm>
          <a:prstGeom prst="rect">
            <a:avLst/>
          </a:prstGeom>
          <a:noFill/>
        </p:spPr>
      </p:pic>
      <p:pic>
        <p:nvPicPr>
          <p:cNvPr id="2050" name="Picture 2" descr="C:\Users\HP\Desktop\breast_cancer_-_Copy_4_-_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057400"/>
            <a:ext cx="1493837" cy="1481137"/>
          </a:xfrm>
          <a:prstGeom prst="rect">
            <a:avLst/>
          </a:prstGeom>
          <a:noFill/>
        </p:spPr>
      </p:pic>
      <p:pic>
        <p:nvPicPr>
          <p:cNvPr id="2051" name="Picture 3" descr="C:\Users\HP\Desktop\breast_cancer_-_Cop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057400"/>
            <a:ext cx="1487487" cy="1481137"/>
          </a:xfrm>
          <a:prstGeom prst="rect">
            <a:avLst/>
          </a:prstGeom>
          <a:noFill/>
        </p:spPr>
      </p:pic>
      <p:pic>
        <p:nvPicPr>
          <p:cNvPr id="2052" name="Picture 4" descr="C:\Users\HP\Desktop\breast_cancer-Copy-3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0"/>
            <a:ext cx="1500187" cy="1474787"/>
          </a:xfrm>
          <a:prstGeom prst="rect">
            <a:avLst/>
          </a:prstGeom>
          <a:noFill/>
        </p:spPr>
      </p:pic>
      <p:pic>
        <p:nvPicPr>
          <p:cNvPr id="2053" name="Picture 5" descr="C:\Users\HP\Desktop\breast_cancer_-_Copy_5_-_Cop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4495800"/>
            <a:ext cx="1504950" cy="1474787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553200" cy="960438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/>
              <a:t>Breast Self-Examination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629400" y="1524000"/>
            <a:ext cx="1219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Step 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62400" y="1524000"/>
            <a:ext cx="1219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Step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14600" y="4038600"/>
            <a:ext cx="1219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Step 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86400" y="3962400"/>
            <a:ext cx="1219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Step 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71600" y="1524000"/>
            <a:ext cx="1219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Step 1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8434" name="Document" r:id="rId8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mammography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47888" cy="5486400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60000"/>
              </a:lnSpc>
            </a:pPr>
            <a:r>
              <a:rPr lang="en-US" dirty="0" smtClean="0"/>
              <a:t>A mammogram is an X-ray of the breast.</a:t>
            </a:r>
          </a:p>
          <a:p>
            <a:pPr lvl="0" algn="just">
              <a:lnSpc>
                <a:spcPct val="160000"/>
              </a:lnSpc>
            </a:pPr>
            <a:r>
              <a:rPr lang="en-US" dirty="0" smtClean="0"/>
              <a:t>It’s a screening tool used to detect and diagnose breast cancer.</a:t>
            </a:r>
          </a:p>
          <a:p>
            <a:pPr lvl="0" algn="just">
              <a:lnSpc>
                <a:spcPct val="160000"/>
              </a:lnSpc>
            </a:pPr>
            <a:r>
              <a:rPr lang="en-IN" dirty="0" smtClean="0"/>
              <a:t>Mammogram along with sonogram gives accurate diagnosis for breast cancer.</a:t>
            </a:r>
          </a:p>
          <a:p>
            <a:pPr lvl="0" algn="just">
              <a:lnSpc>
                <a:spcPct val="160000"/>
              </a:lnSpc>
            </a:pPr>
            <a:r>
              <a:rPr lang="en-IN" dirty="0" smtClean="0"/>
              <a:t>Breast x-ray, mammogram and sonogram together known as </a:t>
            </a:r>
            <a:r>
              <a:rPr lang="en-IN" dirty="0" err="1" smtClean="0"/>
              <a:t>mammosonogram</a:t>
            </a:r>
            <a:r>
              <a:rPr lang="en-IN" dirty="0" smtClean="0"/>
              <a:t>.</a:t>
            </a:r>
          </a:p>
          <a:p>
            <a:pPr algn="just">
              <a:lnSpc>
                <a:spcPct val="160000"/>
              </a:lnSpc>
              <a:buNone/>
            </a:pPr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9458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Breast Cancer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76488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Breast cancer is the most common cancer found in Indian women.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In 2018, there were 1,62,468 new cases of breast cancer and 89,090 deaths in India.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Women living in cities have a higher risk of breast cancer than women living in rural areas.</a:t>
            </a:r>
            <a:endParaRPr lang="en-IN" dirty="0" smtClean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2050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P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4038600" cy="6019800"/>
          </a:xfrm>
          <a:prstGeom prst="rect">
            <a:avLst/>
          </a:prstGeom>
          <a:noFill/>
        </p:spPr>
      </p:pic>
      <p:pic>
        <p:nvPicPr>
          <p:cNvPr id="35843" name="Picture 3" descr="C:\Users\HP\Desktop\breast-cancer-s5-3d-mammogram.jpg"/>
          <p:cNvPicPr>
            <a:picLocks noChangeAspect="1" noChangeArrowheads="1"/>
          </p:cNvPicPr>
          <p:nvPr/>
        </p:nvPicPr>
        <p:blipFill>
          <a:blip r:embed="rId4"/>
          <a:srcRect l="9736" r="7505"/>
          <a:stretch>
            <a:fillRect/>
          </a:stretch>
        </p:blipFill>
        <p:spPr bwMode="auto">
          <a:xfrm>
            <a:off x="914400" y="381000"/>
            <a:ext cx="3886200" cy="3190875"/>
          </a:xfrm>
          <a:prstGeom prst="rect">
            <a:avLst/>
          </a:prstGeom>
          <a:noFill/>
        </p:spPr>
      </p:pic>
      <p:pic>
        <p:nvPicPr>
          <p:cNvPr id="35844" name="Picture 4" descr="C:\Users\HP\Desktop\breast-cancer-s5-woman-getting-breast-ultrasou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86200"/>
            <a:ext cx="4030000" cy="2738438"/>
          </a:xfrm>
          <a:prstGeom prst="rect">
            <a:avLst/>
          </a:prstGeom>
          <a:noFill/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20482" name="Document" r:id="rId6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breast cancer?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76488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Breast cancer is a malignant tumor that begins in the cells of the breast, which is capable of invading other organs of the body.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Breast cancer can happen to both male and female, but common among females. 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3074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8750" t="17778" r="26875" b="6667"/>
          <a:stretch>
            <a:fillRect/>
          </a:stretch>
        </p:blipFill>
        <p:spPr bwMode="auto">
          <a:xfrm>
            <a:off x="1143000" y="1066800"/>
            <a:ext cx="7239000" cy="563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4098" name="Document" r:id="rId4" imgW="547633" imgH="553284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48400" y="1295400"/>
            <a:ext cx="1295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Ribs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981200"/>
            <a:ext cx="190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Muscles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2590800"/>
            <a:ext cx="190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   Fat cells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800600"/>
            <a:ext cx="2209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000" b="1" dirty="0" smtClean="0"/>
          </a:p>
          <a:p>
            <a:r>
              <a:rPr lang="en-IN" sz="2000" b="1" dirty="0" smtClean="0"/>
              <a:t>Nipple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358140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Milk gland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324600" y="40386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G=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114800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Milk duct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IN" b="1" dirty="0" smtClean="0"/>
              <a:t>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943088" cy="4114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b="1" dirty="0" smtClean="0"/>
              <a:t>Non-reversible risk factors for breast cancer </a:t>
            </a:r>
            <a:r>
              <a:rPr lang="en-IN" sz="4400" b="1" dirty="0" smtClean="0"/>
              <a:t>:</a:t>
            </a:r>
          </a:p>
          <a:p>
            <a:pPr algn="ctr">
              <a:lnSpc>
                <a:spcPct val="150000"/>
              </a:lnSpc>
              <a:buNone/>
            </a:pPr>
            <a:endParaRPr lang="en-IN" sz="4400" b="1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5122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2362200" cy="2113547"/>
          </a:xfrm>
          <a:prstGeom prst="rect">
            <a:avLst/>
          </a:prstGeom>
          <a:noFill/>
        </p:spPr>
      </p:pic>
      <p:pic>
        <p:nvPicPr>
          <p:cNvPr id="1027" name="Picture 3" descr="C:\Users\HP\Desktop\112482918-smiling-middle-aged-woman-waving-hand-looking-at-camera-older-mature-lady-in-glasses-making-video-b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81200"/>
            <a:ext cx="3316693" cy="2514600"/>
          </a:xfrm>
          <a:prstGeom prst="rect">
            <a:avLst/>
          </a:prstGeom>
          <a:noFill/>
        </p:spPr>
      </p:pic>
      <p:pic>
        <p:nvPicPr>
          <p:cNvPr id="1028" name="Picture 4" descr="C:\Users\HP\Desktop\34008404.jpg"/>
          <p:cNvPicPr>
            <a:picLocks noChangeAspect="1" noChangeArrowheads="1"/>
          </p:cNvPicPr>
          <p:nvPr/>
        </p:nvPicPr>
        <p:blipFill>
          <a:blip r:embed="rId5" cstate="print"/>
          <a:srcRect b="10081"/>
          <a:stretch>
            <a:fillRect/>
          </a:stretch>
        </p:blipFill>
        <p:spPr bwMode="auto">
          <a:xfrm>
            <a:off x="1524000" y="4114800"/>
            <a:ext cx="2808514" cy="228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762000"/>
            <a:ext cx="25908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Being </a:t>
            </a:r>
            <a:r>
              <a:rPr lang="en-IN" sz="2800" dirty="0" smtClean="0"/>
              <a:t> female</a:t>
            </a:r>
            <a:endParaRPr lang="en-IN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743200" y="3200400"/>
            <a:ext cx="234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/>
              <a:t>Increasing </a:t>
            </a:r>
            <a:r>
              <a:rPr lang="en-IN" sz="2800" dirty="0" smtClean="0"/>
              <a:t> age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0" y="5334000"/>
            <a:ext cx="2304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/>
              <a:t>Family </a:t>
            </a:r>
            <a:r>
              <a:rPr lang="en-IN" sz="2800" dirty="0" smtClean="0"/>
              <a:t> History</a:t>
            </a:r>
            <a:endParaRPr lang="en-US" sz="28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6146" name="Document" r:id="rId6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HP\Desktop\p-1-women-finally-get-a-menstruation-emoj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:\Users\HP\Desktop\p-1-women-finally-get-a-menstruation-emoj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HP\Desktop\period-emoji-in15495348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3400"/>
            <a:ext cx="2590800" cy="2586752"/>
          </a:xfrm>
          <a:prstGeom prst="rect">
            <a:avLst/>
          </a:prstGeom>
          <a:noFill/>
        </p:spPr>
      </p:pic>
      <p:pic>
        <p:nvPicPr>
          <p:cNvPr id="5" name="Picture 2" descr="C:\Users\HP\Desktop\prevention-of-breast-cancer2.jpg"/>
          <p:cNvPicPr>
            <a:picLocks noChangeAspect="1" noChangeArrowheads="1"/>
          </p:cNvPicPr>
          <p:nvPr/>
        </p:nvPicPr>
        <p:blipFill>
          <a:blip r:embed="rId4"/>
          <a:srcRect t="6977"/>
          <a:stretch>
            <a:fillRect/>
          </a:stretch>
        </p:blipFill>
        <p:spPr bwMode="auto">
          <a:xfrm>
            <a:off x="4419600" y="3818660"/>
            <a:ext cx="4038600" cy="281073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00600" y="685800"/>
            <a:ext cx="434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/>
              <a:t> Menstrual history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Beginning </a:t>
            </a:r>
            <a:r>
              <a:rPr lang="en-US" sz="2400" dirty="0" smtClean="0"/>
              <a:t>your period at a </a:t>
            </a:r>
            <a:r>
              <a:rPr lang="en-US" sz="2400" dirty="0" smtClean="0"/>
              <a:t>   younger age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Beginning </a:t>
            </a:r>
            <a:r>
              <a:rPr lang="en-US" sz="2400" dirty="0" smtClean="0"/>
              <a:t>menopause at an older age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3400" y="48768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/>
              <a:t> Personal </a:t>
            </a:r>
            <a:r>
              <a:rPr lang="en-IN" sz="2400" dirty="0" smtClean="0"/>
              <a:t>history of breast cancer</a:t>
            </a:r>
            <a:endParaRPr lang="en-US" sz="2400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7170" name="Document" r:id="rId5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28194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IN" sz="4400" b="1" dirty="0" smtClean="0"/>
              <a:t>Reversible risk factors: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8194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P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47800"/>
            <a:ext cx="3048000" cy="202830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43400" y="1524000"/>
            <a:ext cx="48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Have never been </a:t>
            </a:r>
            <a:r>
              <a:rPr lang="en-US" sz="2400" dirty="0" smtClean="0"/>
              <a:t>pregnant</a:t>
            </a:r>
            <a:endParaRPr lang="en-IN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Having your first child at an older age</a:t>
            </a:r>
            <a:r>
              <a:rPr lang="gu-IN" sz="2400" dirty="0" smtClean="0"/>
              <a:t> 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1747" name="Picture 3" descr="C:\Users\HP\Desktop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191000"/>
            <a:ext cx="3091721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876800"/>
            <a:ext cx="440319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Have </a:t>
            </a:r>
            <a:r>
              <a:rPr lang="en-IN" sz="2400" dirty="0" smtClean="0"/>
              <a:t>never breast feed her child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9218" name="Document" r:id="rId5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321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Breast Cancer</vt:lpstr>
      <vt:lpstr>Breast Cancer</vt:lpstr>
      <vt:lpstr>What is breast cancer?</vt:lpstr>
      <vt:lpstr>Slide 4</vt:lpstr>
      <vt:lpstr>Risk Factors</vt:lpstr>
      <vt:lpstr>Slide 6</vt:lpstr>
      <vt:lpstr>Slide 7</vt:lpstr>
      <vt:lpstr>Slide 8</vt:lpstr>
      <vt:lpstr>Slide 9</vt:lpstr>
      <vt:lpstr>Slide 10</vt:lpstr>
      <vt:lpstr>How to avoid breast cancer</vt:lpstr>
      <vt:lpstr>Slide 12</vt:lpstr>
      <vt:lpstr>Symptoms </vt:lpstr>
      <vt:lpstr>Slide 14</vt:lpstr>
      <vt:lpstr>Slide 15</vt:lpstr>
      <vt:lpstr>Early detection of breast cancer</vt:lpstr>
      <vt:lpstr>Slide 17</vt:lpstr>
      <vt:lpstr>Breast Self-Examination</vt:lpstr>
      <vt:lpstr>What is mammography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સ્તનનું કેન્સર</dc:title>
  <dc:creator>HP</dc:creator>
  <cp:lastModifiedBy>DELL</cp:lastModifiedBy>
  <cp:revision>31</cp:revision>
  <dcterms:created xsi:type="dcterms:W3CDTF">2006-08-16T00:00:00Z</dcterms:created>
  <dcterms:modified xsi:type="dcterms:W3CDTF">2022-04-06T10:53:01Z</dcterms:modified>
</cp:coreProperties>
</file>