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package" Target="../embeddings/Microsoft_Office_Word_Document1.docx"/><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8125" t="18889" r="36250" b="10000"/>
          <a:stretch>
            <a:fillRect/>
          </a:stretch>
        </p:blipFill>
        <p:spPr bwMode="auto">
          <a:xfrm>
            <a:off x="0" y="1600200"/>
            <a:ext cx="9144000" cy="38862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5625" t="21111" r="38750" b="50000"/>
          <a:stretch>
            <a:fillRect/>
          </a:stretch>
        </p:blipFill>
        <p:spPr bwMode="auto">
          <a:xfrm>
            <a:off x="0" y="0"/>
            <a:ext cx="9144000" cy="1584961"/>
          </a:xfrm>
          <a:prstGeom prst="rect">
            <a:avLst/>
          </a:prstGeom>
          <a:noFill/>
          <a:ln w="9525">
            <a:noFill/>
            <a:miter lim="800000"/>
            <a:headEnd/>
            <a:tailEnd/>
          </a:ln>
        </p:spPr>
      </p:pic>
      <p:graphicFrame>
        <p:nvGraphicFramePr>
          <p:cNvPr id="4098" name="Object 2"/>
          <p:cNvGraphicFramePr>
            <a:graphicFrameLocks noChangeAspect="1"/>
          </p:cNvGraphicFramePr>
          <p:nvPr/>
        </p:nvGraphicFramePr>
        <p:xfrm>
          <a:off x="304800" y="5638800"/>
          <a:ext cx="987425" cy="979488"/>
        </p:xfrm>
        <a:graphic>
          <a:graphicData uri="http://schemas.openxmlformats.org/presentationml/2006/ole">
            <p:oleObj spid="_x0000_s4098" name="Document" r:id="rId5" imgW="547633" imgH="553284" progId="Word.Document.12">
              <p:embed/>
            </p:oleObj>
          </a:graphicData>
        </a:graphic>
      </p:graphicFrame>
      <p:sp>
        <p:nvSpPr>
          <p:cNvPr id="7" name="Rectangle 6"/>
          <p:cNvSpPr/>
          <p:nvPr/>
        </p:nvSpPr>
        <p:spPr>
          <a:xfrm>
            <a:off x="0" y="5532701"/>
            <a:ext cx="9144000" cy="1384995"/>
          </a:xfrm>
          <a:prstGeom prst="rect">
            <a:avLst/>
          </a:prstGeom>
        </p:spPr>
        <p:txBody>
          <a:bodyPr wrap="square">
            <a:spAutoFit/>
          </a:bodyPr>
          <a:lstStyle/>
          <a:p>
            <a:pPr algn="ctr">
              <a:lnSpc>
                <a:spcPct val="150000"/>
              </a:lnSpc>
            </a:pPr>
            <a:r>
              <a:rPr lang="gu-IN" sz="3200" b="1" dirty="0" smtClean="0"/>
              <a:t>કુંડારીયા કેન્સર પ્રિવેંશન ફાઉન્ડેશન </a:t>
            </a:r>
            <a:r>
              <a:rPr lang="en-IN" sz="3200" b="1" dirty="0" smtClean="0"/>
              <a:t/>
            </a:r>
            <a:br>
              <a:rPr lang="en-IN" sz="3200" b="1" dirty="0" smtClean="0"/>
            </a:br>
            <a:r>
              <a:rPr lang="gu-IN" sz="2400" b="1" dirty="0" smtClean="0"/>
              <a:t>ડિવિઝન ઓફ રાજકોટ કેન્સર સોસાયટી </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gu-IN" sz="4400" dirty="0" smtClean="0"/>
              <a:t>કેન્સર શું છે?</a:t>
            </a:r>
            <a:endParaRPr lang="en-US" sz="4400" dirty="0"/>
          </a:p>
        </p:txBody>
      </p:sp>
      <p:sp>
        <p:nvSpPr>
          <p:cNvPr id="3" name="Content Placeholder 2"/>
          <p:cNvSpPr>
            <a:spLocks noGrp="1"/>
          </p:cNvSpPr>
          <p:nvPr>
            <p:ph idx="1"/>
          </p:nvPr>
        </p:nvSpPr>
        <p:spPr>
          <a:xfrm>
            <a:off x="685800" y="1447800"/>
            <a:ext cx="8247888" cy="5181600"/>
          </a:xfrm>
        </p:spPr>
        <p:txBody>
          <a:bodyPr>
            <a:normAutofit fontScale="77500" lnSpcReduction="20000"/>
          </a:bodyPr>
          <a:lstStyle/>
          <a:p>
            <a:pPr algn="just">
              <a:lnSpc>
                <a:spcPct val="160000"/>
              </a:lnSpc>
            </a:pPr>
            <a:r>
              <a:rPr lang="gu-IN" dirty="0" smtClean="0"/>
              <a:t>આપણું શરીર કોષો થી બનેલું છે, તેમાં કુદરતી રીતે અને શરીર ની જરૂરિયાત મુજબ નવા કોષો બને અને જૂના કોષો નાશ પામે છે.</a:t>
            </a:r>
            <a:endParaRPr lang="en-US" dirty="0" smtClean="0"/>
          </a:p>
          <a:p>
            <a:pPr algn="just">
              <a:lnSpc>
                <a:spcPct val="160000"/>
              </a:lnSpc>
            </a:pPr>
            <a:r>
              <a:rPr lang="gu-IN" dirty="0" smtClean="0"/>
              <a:t>આ કુદરતી રચના મા જયારે અડચણ આવે અને જુના નાશ પામેલા કોષો એકઠા થાય છે તે ગાંઠ બની જાય છે અને તે ગાંઠ મા સડો થઇ ને કેન્સર થવાની શક્યતા રહે છે.</a:t>
            </a:r>
            <a:endParaRPr lang="en-US" dirty="0" smtClean="0"/>
          </a:p>
          <a:p>
            <a:pPr algn="just">
              <a:lnSpc>
                <a:spcPct val="160000"/>
              </a:lnSpc>
            </a:pPr>
            <a:r>
              <a:rPr lang="gu-IN" dirty="0" smtClean="0"/>
              <a:t>શરીર મા બનેલી દરેક ગાંઠ કેન્સર ની નથી હોતી, જયારે ગાંઠ થયાની જાણ થાય ત્યારે નિદાન કરાવી જાણી શકાય છે કે કેન્સર થયું છે કે નહિ. </a:t>
            </a:r>
            <a:endParaRPr lang="en-US" dirty="0" smtClean="0"/>
          </a:p>
          <a:p>
            <a:pPr algn="just">
              <a:lnSpc>
                <a:spcPct val="160000"/>
              </a:lnSpc>
            </a:pPr>
            <a:endParaRPr lang="en-US" dirty="0"/>
          </a:p>
        </p:txBody>
      </p:sp>
      <p:graphicFrame>
        <p:nvGraphicFramePr>
          <p:cNvPr id="3074" name="Object 2"/>
          <p:cNvGraphicFramePr>
            <a:graphicFrameLocks noChangeAspect="1"/>
          </p:cNvGraphicFramePr>
          <p:nvPr/>
        </p:nvGraphicFramePr>
        <p:xfrm>
          <a:off x="457200" y="457200"/>
          <a:ext cx="987425" cy="979488"/>
        </p:xfrm>
        <a:graphic>
          <a:graphicData uri="http://schemas.openxmlformats.org/presentationml/2006/ole">
            <p:oleObj spid="_x0000_s3074"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8095488" cy="5943600"/>
          </a:xfrm>
        </p:spPr>
        <p:txBody>
          <a:bodyPr>
            <a:normAutofit fontScale="85000" lnSpcReduction="10000"/>
          </a:bodyPr>
          <a:lstStyle/>
          <a:p>
            <a:pPr algn="just">
              <a:lnSpc>
                <a:spcPct val="160000"/>
              </a:lnSpc>
            </a:pPr>
            <a:r>
              <a:rPr lang="gu-IN" dirty="0" smtClean="0"/>
              <a:t>૧૦૦ કરતા વધારે પ્રકારના કેન્સર હોય છે, તે શરીરના કોઈ પણ અંગમાં થઇ શકે છે.</a:t>
            </a:r>
            <a:endParaRPr lang="en-IN" dirty="0" smtClean="0"/>
          </a:p>
          <a:p>
            <a:pPr algn="just">
              <a:lnSpc>
                <a:spcPct val="160000"/>
              </a:lnSpc>
            </a:pPr>
            <a:r>
              <a:rPr lang="gu-IN" dirty="0" smtClean="0"/>
              <a:t>ભારતીય સ્ત્રી અને પુરુષોમાં સૌથી વધારે સ્તન, ગર્ભાશયનું મુખ, જડબા, ફેફસા તથા આંતરડાનું કેન્સર જોવા મળે છે. </a:t>
            </a:r>
            <a:endParaRPr lang="en-IN" dirty="0" smtClean="0"/>
          </a:p>
          <a:p>
            <a:pPr algn="just">
              <a:lnSpc>
                <a:spcPct val="160000"/>
              </a:lnSpc>
            </a:pPr>
            <a:r>
              <a:rPr lang="gu-IN" dirty="0" smtClean="0"/>
              <a:t>ભારતમાં હૃદયરોગ પછી કેન્સર એ બીજું મહત્વનું  મૃત્યુનું કારણ છે.</a:t>
            </a:r>
            <a:endParaRPr lang="en-IN" dirty="0" smtClean="0"/>
          </a:p>
          <a:p>
            <a:pPr algn="just">
              <a:lnSpc>
                <a:spcPct val="160000"/>
              </a:lnSpc>
            </a:pPr>
            <a:r>
              <a:rPr lang="gu-IN" dirty="0" smtClean="0"/>
              <a:t>ભારતમાં દર વર્ષે સરેરાશ ૧૧,૫૭,૨૯૪ કેન્સરના નવા કેસ નોંધાય છે તથા ૭,૮૪,૮૨૧ કૅન્સરથી મૃત્યુ નોંધાય છે. </a:t>
            </a:r>
            <a:endParaRPr lang="en-US" dirty="0"/>
          </a:p>
        </p:txBody>
      </p:sp>
      <p:graphicFrame>
        <p:nvGraphicFramePr>
          <p:cNvPr id="2050" name="Object 2"/>
          <p:cNvGraphicFramePr>
            <a:graphicFrameLocks noChangeAspect="1"/>
          </p:cNvGraphicFramePr>
          <p:nvPr/>
        </p:nvGraphicFramePr>
        <p:xfrm>
          <a:off x="457200" y="228600"/>
          <a:ext cx="987425" cy="979488"/>
        </p:xfrm>
        <a:graphic>
          <a:graphicData uri="http://schemas.openxmlformats.org/presentationml/2006/ole">
            <p:oleObj spid="_x0000_s2050" name="Document" r:id="rId3" imgW="547633" imgH="553284" progId="Word.Document.12">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u-IN" dirty="0" smtClean="0"/>
              <a:t>કેન્સરના લક્ષણો </a:t>
            </a:r>
            <a:endParaRPr lang="en-US" dirty="0"/>
          </a:p>
        </p:txBody>
      </p:sp>
      <p:sp>
        <p:nvSpPr>
          <p:cNvPr id="3" name="Content Placeholder 2"/>
          <p:cNvSpPr>
            <a:spLocks noGrp="1"/>
          </p:cNvSpPr>
          <p:nvPr>
            <p:ph idx="1"/>
          </p:nvPr>
        </p:nvSpPr>
        <p:spPr>
          <a:xfrm>
            <a:off x="762000" y="1524000"/>
            <a:ext cx="8077200" cy="5334000"/>
          </a:xfrm>
        </p:spPr>
        <p:txBody>
          <a:bodyPr>
            <a:normAutofit/>
          </a:bodyPr>
          <a:lstStyle/>
          <a:p>
            <a:pPr algn="just"/>
            <a:r>
              <a:rPr lang="gu-IN" sz="2400" dirty="0" smtClean="0"/>
              <a:t>ગલોફામાં કે શરીર ઉપર ગમે તે ભાગમાં ન રૂઝાતું ચાંદુ.</a:t>
            </a:r>
          </a:p>
          <a:p>
            <a:pPr algn="just"/>
            <a:r>
              <a:rPr lang="gu-IN" sz="2400" dirty="0" smtClean="0"/>
              <a:t>લાંબો વખત અવાજનું બેસી જવું.</a:t>
            </a:r>
          </a:p>
          <a:p>
            <a:pPr algn="just"/>
            <a:r>
              <a:rPr lang="gu-IN" sz="2400" dirty="0" smtClean="0"/>
              <a:t>સ્ત્રીના સ્તનમાં કોઈ ભાગ જાડો થાય અગર તેમાં ગાંઠ માલુમ પડે.</a:t>
            </a:r>
          </a:p>
          <a:p>
            <a:pPr algn="just"/>
            <a:r>
              <a:rPr lang="gu-IN" sz="2400" dirty="0" smtClean="0"/>
              <a:t>સ્ત્રીને યોની માર્ગ માંથી માસિક સીવાય લોહી અથવા દુર્ગંધ મારતા પીડા રંગના પ્રવાહી નો સ્ત્રાવ થાય.</a:t>
            </a:r>
          </a:p>
          <a:p>
            <a:pPr algn="just"/>
            <a:r>
              <a:rPr lang="gu-IN" sz="2400" dirty="0" smtClean="0"/>
              <a:t>લાંબો વખત ચાલુ રહેતા અપચાના ચિહ્નો અથવા ખોરાક ઉતારવામાં કે પ્રવાહી ઉતારવામાં  મુસીબત પડે.</a:t>
            </a:r>
          </a:p>
          <a:p>
            <a:pPr algn="just"/>
            <a:r>
              <a:rPr lang="gu-IN" sz="2400" dirty="0" smtClean="0"/>
              <a:t>ઝાડે જવાની કે પેશાબની આદત માં ફેરફાર થવો.</a:t>
            </a:r>
          </a:p>
          <a:p>
            <a:pPr algn="just"/>
            <a:r>
              <a:rPr lang="gu-IN" sz="2400" dirty="0" smtClean="0"/>
              <a:t>શરીર ઉપર ના મસા કે તલ માં કઈ ફેરફાર થાય જેવા કે વધવા માંડે કે તેમાં ચાંદા પડે.</a:t>
            </a:r>
            <a:endParaRPr lang="en-US" sz="2400" dirty="0"/>
          </a:p>
        </p:txBody>
      </p:sp>
      <p:graphicFrame>
        <p:nvGraphicFramePr>
          <p:cNvPr id="1026" name="Object 2"/>
          <p:cNvGraphicFramePr>
            <a:graphicFrameLocks noChangeAspect="1"/>
          </p:cNvGraphicFramePr>
          <p:nvPr/>
        </p:nvGraphicFramePr>
        <p:xfrm>
          <a:off x="457200" y="457200"/>
          <a:ext cx="987425" cy="979488"/>
        </p:xfrm>
        <a:graphic>
          <a:graphicData uri="http://schemas.openxmlformats.org/presentationml/2006/ole">
            <p:oleObj spid="_x0000_s1026" name="Document" r:id="rId3" imgW="547633" imgH="553284" progId="Word.Document.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362200"/>
            <a:ext cx="7498080" cy="4191000"/>
          </a:xfrm>
        </p:spPr>
        <p:txBody>
          <a:bodyPr>
            <a:normAutofit/>
          </a:bodyPr>
          <a:lstStyle/>
          <a:p>
            <a:pPr algn="ctr">
              <a:buNone/>
            </a:pPr>
            <a:r>
              <a:rPr lang="gu-IN" sz="6600" dirty="0" smtClean="0"/>
              <a:t>આભાર</a:t>
            </a:r>
            <a:endParaRPr lang="en-US" sz="6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252</Words>
  <Application>Microsoft Office PowerPoint</Application>
  <PresentationFormat>On-screen Show (4:3)</PresentationFormat>
  <Paragraphs>18</Paragraphs>
  <Slides>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7" baseType="lpstr">
      <vt:lpstr>Office Theme</vt:lpstr>
      <vt:lpstr>Document</vt:lpstr>
      <vt:lpstr>Slide 1</vt:lpstr>
      <vt:lpstr>કેન્સર શું છે?</vt:lpstr>
      <vt:lpstr>Slide 3</vt:lpstr>
      <vt:lpstr>કેન્સરના લક્ષણો </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કેન્સર</dc:title>
  <dc:creator>HP</dc:creator>
  <cp:lastModifiedBy>HP</cp:lastModifiedBy>
  <cp:revision>6</cp:revision>
  <dcterms:created xsi:type="dcterms:W3CDTF">2006-08-16T00:00:00Z</dcterms:created>
  <dcterms:modified xsi:type="dcterms:W3CDTF">2022-02-16T06:47:31Z</dcterms:modified>
</cp:coreProperties>
</file>