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package" Target="../embeddings/Microsoft_Office_Word_Document10.docx"/><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package" Target="../embeddings/Microsoft_Office_Word_Document11.docx"/><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12.docx"/><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_Document13.doc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jpeg"/><Relationship Id="rId4" Type="http://schemas.openxmlformats.org/officeDocument/2006/relationships/package" Target="../embeddings/Microsoft_Office_Word_Document14.docx"/></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package" Target="../embeddings/Microsoft_Office_Word_Document15.docx"/><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package" Target="../embeddings/Microsoft_Office_Word_Document16.docx"/><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Document17.docx"/><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package" Target="../embeddings/Microsoft_Office_Word_Document18.docx"/></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package" Target="../embeddings/Microsoft_Office_Word_Document19.docx"/></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Word_Document20.docx"/><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Word_Document21.docx"/><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package" Target="../embeddings/Microsoft_Office_Word_Document22.docx"/></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package" Target="../embeddings/Microsoft_Office_Word_Document23.docx"/><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package" Target="../embeddings/Microsoft_Office_Word_Document3.docx"/></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package" Target="../embeddings/Microsoft_Office_Word_Document5.docx"/><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package" Target="../embeddings/Microsoft_Office_Word_Document6.docx"/><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package" Target="../embeddings/Microsoft_Office_Word_Document7.docx"/><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8.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package" Target="../embeddings/Microsoft_Office_Word_Document9.docx"/><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0"/>
            <a:ext cx="7406640" cy="1472184"/>
          </a:xfrm>
        </p:spPr>
        <p:txBody>
          <a:bodyPr>
            <a:normAutofit/>
          </a:bodyPr>
          <a:lstStyle/>
          <a:p>
            <a:r>
              <a:rPr lang="gu-IN" sz="5400" dirty="0" smtClean="0"/>
              <a:t>ગર્ભાશયના મુખનું કેન્સર</a:t>
            </a:r>
            <a:endParaRPr lang="en-US" sz="5400" dirty="0"/>
          </a:p>
        </p:txBody>
      </p:sp>
      <p:graphicFrame>
        <p:nvGraphicFramePr>
          <p:cNvPr id="21506" name="Object 2"/>
          <p:cNvGraphicFramePr>
            <a:graphicFrameLocks noChangeAspect="1"/>
          </p:cNvGraphicFramePr>
          <p:nvPr/>
        </p:nvGraphicFramePr>
        <p:xfrm>
          <a:off x="381000" y="457200"/>
          <a:ext cx="1371600" cy="1360488"/>
        </p:xfrm>
        <a:graphic>
          <a:graphicData uri="http://schemas.openxmlformats.org/presentationml/2006/ole">
            <p:oleObj spid="_x0000_s1026" name="Document" r:id="rId3" imgW="547633" imgH="553284" progId="Word.Document.12">
              <p:embed/>
            </p:oleObj>
          </a:graphicData>
        </a:graphic>
      </p:graphicFrame>
      <p:sp>
        <p:nvSpPr>
          <p:cNvPr id="5" name="Rectangle 4"/>
          <p:cNvSpPr/>
          <p:nvPr/>
        </p:nvSpPr>
        <p:spPr>
          <a:xfrm>
            <a:off x="2362200" y="4953000"/>
            <a:ext cx="4572000" cy="1069524"/>
          </a:xfrm>
          <a:prstGeom prst="rect">
            <a:avLst/>
          </a:prstGeom>
        </p:spPr>
        <p:txBody>
          <a:bodyPr>
            <a:spAutoFit/>
          </a:bodyPr>
          <a:lstStyle/>
          <a:p>
            <a:pPr algn="ctr">
              <a:lnSpc>
                <a:spcPct val="150000"/>
              </a:lnSpc>
            </a:pPr>
            <a:r>
              <a:rPr lang="gu-IN" sz="2400" dirty="0" smtClean="0"/>
              <a:t>કુંડારીયા કેન્સર પ્રિવેંશન ફાઉન્ડેશન </a:t>
            </a:r>
            <a:r>
              <a:rPr lang="en-IN" dirty="0" smtClean="0"/>
              <a:t/>
            </a:r>
            <a:br>
              <a:rPr lang="en-IN" dirty="0" smtClean="0"/>
            </a:br>
            <a:r>
              <a:rPr lang="gu-IN" sz="2000" dirty="0" smtClean="0"/>
              <a:t>ડિવિઝન ઓફ રાજકોટ કેન્સર સોસાયટી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images (1).jpg"/>
          <p:cNvPicPr>
            <a:picLocks noChangeAspect="1" noChangeArrowheads="1"/>
          </p:cNvPicPr>
          <p:nvPr/>
        </p:nvPicPr>
        <p:blipFill>
          <a:blip r:embed="rId3"/>
          <a:srcRect/>
          <a:stretch>
            <a:fillRect/>
          </a:stretch>
        </p:blipFill>
        <p:spPr bwMode="auto">
          <a:xfrm>
            <a:off x="914400" y="609600"/>
            <a:ext cx="2667000" cy="2667000"/>
          </a:xfrm>
          <a:prstGeom prst="rect">
            <a:avLst/>
          </a:prstGeom>
          <a:noFill/>
        </p:spPr>
      </p:pic>
      <p:pic>
        <p:nvPicPr>
          <p:cNvPr id="2051" name="Picture 3" descr="C:\Users\HP\Desktop\images.png"/>
          <p:cNvPicPr>
            <a:picLocks noChangeAspect="1" noChangeArrowheads="1"/>
          </p:cNvPicPr>
          <p:nvPr/>
        </p:nvPicPr>
        <p:blipFill>
          <a:blip r:embed="rId4"/>
          <a:srcRect/>
          <a:stretch>
            <a:fillRect/>
          </a:stretch>
        </p:blipFill>
        <p:spPr bwMode="auto">
          <a:xfrm>
            <a:off x="5638800" y="3429000"/>
            <a:ext cx="2590800" cy="2590800"/>
          </a:xfrm>
          <a:prstGeom prst="rect">
            <a:avLst/>
          </a:prstGeom>
          <a:noFill/>
        </p:spPr>
      </p:pic>
      <p:sp>
        <p:nvSpPr>
          <p:cNvPr id="4" name="Rectangle 3"/>
          <p:cNvSpPr/>
          <p:nvPr/>
        </p:nvSpPr>
        <p:spPr>
          <a:xfrm>
            <a:off x="4648200" y="1295400"/>
            <a:ext cx="2113079" cy="600164"/>
          </a:xfrm>
          <a:prstGeom prst="rect">
            <a:avLst/>
          </a:prstGeom>
        </p:spPr>
        <p:txBody>
          <a:bodyPr wrap="none">
            <a:spAutoFit/>
          </a:bodyPr>
          <a:lstStyle/>
          <a:p>
            <a:pPr lvl="0" algn="just">
              <a:lnSpc>
                <a:spcPct val="150000"/>
              </a:lnSpc>
            </a:pPr>
            <a:r>
              <a:rPr lang="gu-IN" sz="2400" dirty="0" smtClean="0"/>
              <a:t>પેડુ મા દુખાવો </a:t>
            </a:r>
            <a:endParaRPr lang="en-US" sz="2400" dirty="0" smtClean="0"/>
          </a:p>
        </p:txBody>
      </p:sp>
      <p:sp>
        <p:nvSpPr>
          <p:cNvPr id="5" name="Rectangle 4"/>
          <p:cNvSpPr/>
          <p:nvPr/>
        </p:nvSpPr>
        <p:spPr>
          <a:xfrm>
            <a:off x="2895600" y="4876800"/>
            <a:ext cx="2081019" cy="600164"/>
          </a:xfrm>
          <a:prstGeom prst="rect">
            <a:avLst/>
          </a:prstGeom>
        </p:spPr>
        <p:txBody>
          <a:bodyPr wrap="none">
            <a:spAutoFit/>
          </a:bodyPr>
          <a:lstStyle/>
          <a:p>
            <a:pPr lvl="0" algn="just">
              <a:lnSpc>
                <a:spcPct val="150000"/>
              </a:lnSpc>
            </a:pPr>
            <a:r>
              <a:rPr lang="gu-IN" sz="2400" dirty="0" smtClean="0"/>
              <a:t>પીઠ મા દુખાવો</a:t>
            </a:r>
            <a:endParaRPr lang="en-US" sz="2400" dirty="0" smtClean="0"/>
          </a:p>
        </p:txBody>
      </p:sp>
      <p:graphicFrame>
        <p:nvGraphicFramePr>
          <p:cNvPr id="57346" name="Object 2"/>
          <p:cNvGraphicFramePr>
            <a:graphicFrameLocks noChangeAspect="1"/>
          </p:cNvGraphicFramePr>
          <p:nvPr/>
        </p:nvGraphicFramePr>
        <p:xfrm>
          <a:off x="228600" y="228600"/>
          <a:ext cx="1074738" cy="1066800"/>
        </p:xfrm>
        <a:graphic>
          <a:graphicData uri="http://schemas.openxmlformats.org/presentationml/2006/ole">
            <p:oleObj spid="_x0000_s10242"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girl-before-after-weight-illustration-clip-art-vector_csp48817860.jpg"/>
          <p:cNvPicPr>
            <a:picLocks noChangeAspect="1" noChangeArrowheads="1"/>
          </p:cNvPicPr>
          <p:nvPr/>
        </p:nvPicPr>
        <p:blipFill>
          <a:blip r:embed="rId3"/>
          <a:srcRect b="4043"/>
          <a:stretch>
            <a:fillRect/>
          </a:stretch>
        </p:blipFill>
        <p:spPr bwMode="auto">
          <a:xfrm>
            <a:off x="1447800" y="533400"/>
            <a:ext cx="2209800" cy="3124200"/>
          </a:xfrm>
          <a:prstGeom prst="rect">
            <a:avLst/>
          </a:prstGeom>
          <a:noFill/>
        </p:spPr>
      </p:pic>
      <p:pic>
        <p:nvPicPr>
          <p:cNvPr id="3075" name="Picture 3" descr="C:\Users\HP\Desktop\What-is-Edema-722x406.jpg"/>
          <p:cNvPicPr>
            <a:picLocks noChangeAspect="1" noChangeArrowheads="1"/>
          </p:cNvPicPr>
          <p:nvPr/>
        </p:nvPicPr>
        <p:blipFill>
          <a:blip r:embed="rId4"/>
          <a:srcRect/>
          <a:stretch>
            <a:fillRect/>
          </a:stretch>
        </p:blipFill>
        <p:spPr bwMode="auto">
          <a:xfrm>
            <a:off x="4953000" y="3962400"/>
            <a:ext cx="3709542" cy="2286000"/>
          </a:xfrm>
          <a:prstGeom prst="rect">
            <a:avLst/>
          </a:prstGeom>
          <a:noFill/>
        </p:spPr>
      </p:pic>
      <p:sp>
        <p:nvSpPr>
          <p:cNvPr id="4" name="Rectangle 3"/>
          <p:cNvSpPr/>
          <p:nvPr/>
        </p:nvSpPr>
        <p:spPr>
          <a:xfrm>
            <a:off x="1905000" y="4876800"/>
            <a:ext cx="2754280" cy="600164"/>
          </a:xfrm>
          <a:prstGeom prst="rect">
            <a:avLst/>
          </a:prstGeom>
        </p:spPr>
        <p:txBody>
          <a:bodyPr wrap="none">
            <a:spAutoFit/>
          </a:bodyPr>
          <a:lstStyle/>
          <a:p>
            <a:pPr lvl="0" algn="just">
              <a:lnSpc>
                <a:spcPct val="150000"/>
              </a:lnSpc>
            </a:pPr>
            <a:r>
              <a:rPr lang="gu-IN" sz="2400" dirty="0" smtClean="0"/>
              <a:t>પગ મા સોજા</a:t>
            </a:r>
            <a:r>
              <a:rPr lang="en-US" sz="2400" dirty="0" smtClean="0"/>
              <a:t>,</a:t>
            </a:r>
            <a:r>
              <a:rPr lang="gu-IN" sz="2400" dirty="0" smtClean="0"/>
              <a:t>દુખાવો</a:t>
            </a:r>
            <a:endParaRPr lang="en-US" sz="2400" dirty="0" smtClean="0"/>
          </a:p>
        </p:txBody>
      </p:sp>
      <p:sp>
        <p:nvSpPr>
          <p:cNvPr id="5" name="Rectangle 4"/>
          <p:cNvSpPr/>
          <p:nvPr/>
        </p:nvSpPr>
        <p:spPr>
          <a:xfrm>
            <a:off x="4953000" y="1524000"/>
            <a:ext cx="2151551" cy="600164"/>
          </a:xfrm>
          <a:prstGeom prst="rect">
            <a:avLst/>
          </a:prstGeom>
        </p:spPr>
        <p:txBody>
          <a:bodyPr wrap="none">
            <a:spAutoFit/>
          </a:bodyPr>
          <a:lstStyle/>
          <a:p>
            <a:pPr lvl="0" algn="just">
              <a:lnSpc>
                <a:spcPct val="150000"/>
              </a:lnSpc>
            </a:pPr>
            <a:r>
              <a:rPr lang="gu-IN" sz="2400" dirty="0" smtClean="0"/>
              <a:t>વજન ઓછુ થવું</a:t>
            </a:r>
            <a:endParaRPr lang="en-US" sz="2400" dirty="0" smtClean="0"/>
          </a:p>
        </p:txBody>
      </p:sp>
      <p:graphicFrame>
        <p:nvGraphicFramePr>
          <p:cNvPr id="58370" name="Object 2"/>
          <p:cNvGraphicFramePr>
            <a:graphicFrameLocks noChangeAspect="1"/>
          </p:cNvGraphicFramePr>
          <p:nvPr/>
        </p:nvGraphicFramePr>
        <p:xfrm>
          <a:off x="228600" y="228600"/>
          <a:ext cx="1074738" cy="1066800"/>
        </p:xfrm>
        <a:graphic>
          <a:graphicData uri="http://schemas.openxmlformats.org/presentationml/2006/ole">
            <p:oleObj spid="_x0000_s11266"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98080" cy="1143000"/>
          </a:xfrm>
        </p:spPr>
        <p:txBody>
          <a:bodyPr>
            <a:normAutofit fontScale="90000"/>
          </a:bodyPr>
          <a:lstStyle/>
          <a:p>
            <a:r>
              <a:rPr lang="gu-IN" dirty="0" smtClean="0"/>
              <a:t>ગર્ભાશય ના મુખના કેન્સરથી કેવીરીતે બચી શકાય</a:t>
            </a:r>
            <a:endParaRPr lang="en-US" dirty="0"/>
          </a:p>
        </p:txBody>
      </p:sp>
      <p:sp>
        <p:nvSpPr>
          <p:cNvPr id="3" name="Content Placeholder 2"/>
          <p:cNvSpPr>
            <a:spLocks noGrp="1"/>
          </p:cNvSpPr>
          <p:nvPr>
            <p:ph idx="1"/>
          </p:nvPr>
        </p:nvSpPr>
        <p:spPr>
          <a:xfrm>
            <a:off x="1435608" y="1752600"/>
            <a:ext cx="7498080" cy="4495800"/>
          </a:xfrm>
        </p:spPr>
        <p:txBody>
          <a:bodyPr>
            <a:normAutofit/>
          </a:bodyPr>
          <a:lstStyle/>
          <a:p>
            <a:pPr>
              <a:lnSpc>
                <a:spcPct val="150000"/>
              </a:lnSpc>
            </a:pPr>
            <a:r>
              <a:rPr lang="gu-IN" dirty="0" smtClean="0"/>
              <a:t>પ્રાથમિક નિવારણ</a:t>
            </a:r>
            <a:endParaRPr lang="en-IN" dirty="0" smtClean="0"/>
          </a:p>
          <a:p>
            <a:pPr>
              <a:lnSpc>
                <a:spcPct val="150000"/>
              </a:lnSpc>
            </a:pPr>
            <a:r>
              <a:rPr lang="gu-IN" dirty="0" smtClean="0"/>
              <a:t>અન્ય નિવારણ</a:t>
            </a:r>
            <a:endParaRPr lang="en-IN" dirty="0" smtClean="0"/>
          </a:p>
          <a:p>
            <a:endParaRPr lang="en-US" dirty="0"/>
          </a:p>
        </p:txBody>
      </p:sp>
      <p:graphicFrame>
        <p:nvGraphicFramePr>
          <p:cNvPr id="59394" name="Object 2"/>
          <p:cNvGraphicFramePr>
            <a:graphicFrameLocks noChangeAspect="1"/>
          </p:cNvGraphicFramePr>
          <p:nvPr/>
        </p:nvGraphicFramePr>
        <p:xfrm>
          <a:off x="304800" y="228600"/>
          <a:ext cx="1074738" cy="1066800"/>
        </p:xfrm>
        <a:graphic>
          <a:graphicData uri="http://schemas.openxmlformats.org/presentationml/2006/ole">
            <p:oleObj spid="_x0000_s12290"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t>પ્રાથમિક નિવારણ</a:t>
            </a:r>
            <a:endParaRPr lang="en-US" dirty="0"/>
          </a:p>
        </p:txBody>
      </p:sp>
      <p:sp>
        <p:nvSpPr>
          <p:cNvPr id="3" name="Content Placeholder 2"/>
          <p:cNvSpPr>
            <a:spLocks noGrp="1"/>
          </p:cNvSpPr>
          <p:nvPr>
            <p:ph idx="1"/>
          </p:nvPr>
        </p:nvSpPr>
        <p:spPr>
          <a:xfrm>
            <a:off x="990600" y="2209800"/>
            <a:ext cx="7543800" cy="3048000"/>
          </a:xfrm>
        </p:spPr>
        <p:txBody>
          <a:bodyPr>
            <a:normAutofit/>
          </a:bodyPr>
          <a:lstStyle/>
          <a:p>
            <a:pPr algn="just">
              <a:lnSpc>
                <a:spcPct val="170000"/>
              </a:lnSpc>
              <a:buNone/>
            </a:pPr>
            <a:r>
              <a:rPr lang="gu-IN" sz="2400" dirty="0" smtClean="0"/>
              <a:t>પ્રાથમિક નિવારણ રોગને થતો અટકાવવા માટે ઉપયોગી છે.</a:t>
            </a:r>
            <a:endParaRPr lang="en-IN" sz="2400" dirty="0" smtClean="0"/>
          </a:p>
          <a:p>
            <a:pPr algn="just">
              <a:lnSpc>
                <a:spcPct val="170000"/>
              </a:lnSpc>
              <a:buNone/>
            </a:pPr>
            <a:endParaRPr lang="en-IN" sz="2400" dirty="0" smtClean="0"/>
          </a:p>
          <a:p>
            <a:pPr algn="just">
              <a:lnSpc>
                <a:spcPct val="170000"/>
              </a:lnSpc>
            </a:pPr>
            <a:endParaRPr lang="en-US" sz="2400" dirty="0"/>
          </a:p>
        </p:txBody>
      </p:sp>
      <p:graphicFrame>
        <p:nvGraphicFramePr>
          <p:cNvPr id="60418" name="Object 2"/>
          <p:cNvGraphicFramePr>
            <a:graphicFrameLocks noChangeAspect="1"/>
          </p:cNvGraphicFramePr>
          <p:nvPr/>
        </p:nvGraphicFramePr>
        <p:xfrm>
          <a:off x="228600" y="228600"/>
          <a:ext cx="1074738" cy="1066800"/>
        </p:xfrm>
        <a:graphic>
          <a:graphicData uri="http://schemas.openxmlformats.org/presentationml/2006/ole">
            <p:oleObj spid="_x0000_s13314"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HPV-vaccine-iStock_000054402378_Medium.jpg"/>
          <p:cNvPicPr>
            <a:picLocks noChangeAspect="1" noChangeArrowheads="1"/>
          </p:cNvPicPr>
          <p:nvPr/>
        </p:nvPicPr>
        <p:blipFill>
          <a:blip r:embed="rId3" cstate="print"/>
          <a:srcRect/>
          <a:stretch>
            <a:fillRect/>
          </a:stretch>
        </p:blipFill>
        <p:spPr bwMode="auto">
          <a:xfrm>
            <a:off x="3276600" y="914400"/>
            <a:ext cx="4343400" cy="2897307"/>
          </a:xfrm>
          <a:prstGeom prst="rect">
            <a:avLst/>
          </a:prstGeom>
          <a:noFill/>
        </p:spPr>
      </p:pic>
      <p:sp>
        <p:nvSpPr>
          <p:cNvPr id="3" name="Rectangle 2"/>
          <p:cNvSpPr/>
          <p:nvPr/>
        </p:nvSpPr>
        <p:spPr>
          <a:xfrm>
            <a:off x="533400" y="4038600"/>
            <a:ext cx="8305800" cy="2603790"/>
          </a:xfrm>
          <a:prstGeom prst="rect">
            <a:avLst/>
          </a:prstGeom>
        </p:spPr>
        <p:txBody>
          <a:bodyPr wrap="square">
            <a:spAutoFit/>
          </a:bodyPr>
          <a:lstStyle/>
          <a:p>
            <a:pPr algn="just">
              <a:lnSpc>
                <a:spcPct val="170000"/>
              </a:lnSpc>
              <a:buFont typeface="Arial" pitchFamily="34" charset="0"/>
              <a:buChar char="•"/>
            </a:pPr>
            <a:r>
              <a:rPr lang="gu-IN" sz="2400" dirty="0" smtClean="0"/>
              <a:t>એચપીવી (હ્યુમન પેપીલોમા વાઇરસ)</a:t>
            </a:r>
            <a:r>
              <a:rPr lang="en-IN" sz="2400" dirty="0" smtClean="0"/>
              <a:t> </a:t>
            </a:r>
            <a:r>
              <a:rPr lang="gu-IN" sz="2400" dirty="0" smtClean="0"/>
              <a:t>ની રસી અપાવવી </a:t>
            </a:r>
            <a:endParaRPr lang="en-IN" sz="2400" dirty="0" smtClean="0"/>
          </a:p>
          <a:p>
            <a:pPr lvl="0" algn="just">
              <a:lnSpc>
                <a:spcPct val="170000"/>
              </a:lnSpc>
              <a:buFont typeface="Arial" pitchFamily="34" charset="0"/>
              <a:buChar char="•"/>
            </a:pPr>
            <a:r>
              <a:rPr lang="gu-IN" sz="2400" dirty="0" smtClean="0"/>
              <a:t>એચપીવી વેક્સીન ૯ થી ૪૦ વર્ષ ના સમયગાળા મા લઇ શકાય </a:t>
            </a:r>
            <a:endParaRPr lang="en-US" sz="2400" dirty="0" smtClean="0"/>
          </a:p>
          <a:p>
            <a:pPr lvl="0" algn="just">
              <a:lnSpc>
                <a:spcPct val="170000"/>
              </a:lnSpc>
              <a:buFont typeface="Arial" pitchFamily="34" charset="0"/>
              <a:buChar char="•"/>
            </a:pPr>
            <a:r>
              <a:rPr lang="gu-IN" sz="2400" dirty="0" smtClean="0"/>
              <a:t>૯-૧૪ વર્ષ ની ઉમર વચ્ચે  ૨ ડોઝ આપવામાં આવે છે.</a:t>
            </a:r>
            <a:endParaRPr lang="en-US" sz="2400" dirty="0" smtClean="0"/>
          </a:p>
          <a:p>
            <a:pPr lvl="0" algn="just">
              <a:lnSpc>
                <a:spcPct val="170000"/>
              </a:lnSpc>
              <a:buFont typeface="Arial" pitchFamily="34" charset="0"/>
              <a:buChar char="•"/>
            </a:pPr>
            <a:r>
              <a:rPr lang="gu-IN" sz="2400" dirty="0" smtClean="0"/>
              <a:t>૧૪-૪૦ વર્ષ ની ઉમર વચ્ચે  ૩ ડોઝ આપવામાં આવે છે</a:t>
            </a:r>
            <a:endParaRPr lang="en-US" sz="2400" dirty="0" smtClean="0"/>
          </a:p>
        </p:txBody>
      </p:sp>
      <p:sp>
        <p:nvSpPr>
          <p:cNvPr id="4" name="Rectangle 3"/>
          <p:cNvSpPr/>
          <p:nvPr/>
        </p:nvSpPr>
        <p:spPr>
          <a:xfrm>
            <a:off x="2514600" y="152400"/>
            <a:ext cx="4648200" cy="769441"/>
          </a:xfrm>
          <a:prstGeom prst="rect">
            <a:avLst/>
          </a:prstGeom>
        </p:spPr>
        <p:txBody>
          <a:bodyPr wrap="square">
            <a:spAutoFit/>
          </a:bodyPr>
          <a:lstStyle/>
          <a:p>
            <a:r>
              <a:rPr lang="gu-IN" sz="4400" dirty="0" smtClean="0"/>
              <a:t>એચપીવી વેકસીન </a:t>
            </a:r>
            <a:endParaRPr lang="en-US" sz="4400" dirty="0"/>
          </a:p>
        </p:txBody>
      </p:sp>
      <p:graphicFrame>
        <p:nvGraphicFramePr>
          <p:cNvPr id="61442" name="Object 2"/>
          <p:cNvGraphicFramePr>
            <a:graphicFrameLocks noChangeAspect="1"/>
          </p:cNvGraphicFramePr>
          <p:nvPr/>
        </p:nvGraphicFramePr>
        <p:xfrm>
          <a:off x="228600" y="228600"/>
          <a:ext cx="1074738" cy="1066800"/>
        </p:xfrm>
        <a:graphic>
          <a:graphicData uri="http://schemas.openxmlformats.org/presentationml/2006/ole">
            <p:oleObj spid="_x0000_s14338" name="Document" r:id="rId4" imgW="547633" imgH="553284" progId="Word.Document.12">
              <p:embed/>
            </p:oleObj>
          </a:graphicData>
        </a:graphic>
      </p:graphicFrame>
      <p:pic>
        <p:nvPicPr>
          <p:cNvPr id="61443" name="Picture 3" descr="C:\Users\HP\Desktop\download (3).jpg"/>
          <p:cNvPicPr>
            <a:picLocks noChangeAspect="1" noChangeArrowheads="1"/>
          </p:cNvPicPr>
          <p:nvPr/>
        </p:nvPicPr>
        <p:blipFill>
          <a:blip r:embed="rId5"/>
          <a:srcRect/>
          <a:stretch>
            <a:fillRect/>
          </a:stretch>
        </p:blipFill>
        <p:spPr bwMode="auto">
          <a:xfrm>
            <a:off x="609600" y="1371600"/>
            <a:ext cx="2143125" cy="21431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HP\Desktop\download (4).jpg"/>
          <p:cNvPicPr>
            <a:picLocks noChangeAspect="1" noChangeArrowheads="1"/>
          </p:cNvPicPr>
          <p:nvPr/>
        </p:nvPicPr>
        <p:blipFill>
          <a:blip r:embed="rId3"/>
          <a:srcRect/>
          <a:stretch>
            <a:fillRect/>
          </a:stretch>
        </p:blipFill>
        <p:spPr bwMode="auto">
          <a:xfrm>
            <a:off x="2895600" y="5334000"/>
            <a:ext cx="2234293" cy="1251204"/>
          </a:xfrm>
          <a:prstGeom prst="rect">
            <a:avLst/>
          </a:prstGeom>
          <a:noFill/>
        </p:spPr>
      </p:pic>
      <p:pic>
        <p:nvPicPr>
          <p:cNvPr id="4" name="Picture 2" descr="C:\Users\HP\Desktop\images (2).jpg"/>
          <p:cNvPicPr>
            <a:picLocks noGrp="1" noChangeAspect="1" noChangeArrowheads="1"/>
          </p:cNvPicPr>
          <p:nvPr>
            <p:ph idx="1"/>
          </p:nvPr>
        </p:nvPicPr>
        <p:blipFill>
          <a:blip r:embed="rId4"/>
          <a:srcRect b="9511"/>
          <a:stretch>
            <a:fillRect/>
          </a:stretch>
        </p:blipFill>
        <p:spPr bwMode="auto">
          <a:xfrm>
            <a:off x="6019800" y="3962400"/>
            <a:ext cx="2709413" cy="2620963"/>
          </a:xfrm>
          <a:prstGeom prst="rect">
            <a:avLst/>
          </a:prstGeom>
          <a:noFill/>
        </p:spPr>
      </p:pic>
      <p:sp>
        <p:nvSpPr>
          <p:cNvPr id="5" name="Rectangle 4"/>
          <p:cNvSpPr/>
          <p:nvPr/>
        </p:nvSpPr>
        <p:spPr>
          <a:xfrm>
            <a:off x="609600" y="990600"/>
            <a:ext cx="8077200" cy="2802627"/>
          </a:xfrm>
          <a:prstGeom prst="rect">
            <a:avLst/>
          </a:prstGeom>
        </p:spPr>
        <p:txBody>
          <a:bodyPr wrap="square">
            <a:spAutoFit/>
          </a:bodyPr>
          <a:lstStyle/>
          <a:p>
            <a:pPr algn="just">
              <a:lnSpc>
                <a:spcPct val="150000"/>
              </a:lnSpc>
            </a:pPr>
            <a:r>
              <a:rPr lang="gu-IN" sz="2400" b="1" dirty="0" smtClean="0"/>
              <a:t>એચપીવીએ જાતીય સંબંધ દ્વારા ફેલાતો વાઇરસ છે. જાતીય રીતે સક્રિય દરેક વ્યક્તિને જીવનમાં કોઈક સમયે ૨૦૦ માંથી કોઈ પણ પ્રકારના એચપીવી વાઇરસનું ઇન્ફેક્શન લાગવાની શક્યતા છે. મોટા ભાગના એચપીવીના ઇન્ફેકશન જાતે જ ઠીક જાય છે, પણ જો ઇન્ફેકશન રહી જાય તો કેન્સર થવાનું જોખમ રહે છે.</a:t>
            </a:r>
            <a:endParaRPr lang="en-US" sz="2400" b="1" dirty="0" smtClean="0"/>
          </a:p>
        </p:txBody>
      </p:sp>
      <p:sp>
        <p:nvSpPr>
          <p:cNvPr id="6" name="Rectangle 5"/>
          <p:cNvSpPr/>
          <p:nvPr/>
        </p:nvSpPr>
        <p:spPr>
          <a:xfrm>
            <a:off x="609600" y="4114800"/>
            <a:ext cx="5257800" cy="1200329"/>
          </a:xfrm>
          <a:prstGeom prst="rect">
            <a:avLst/>
          </a:prstGeom>
        </p:spPr>
        <p:txBody>
          <a:bodyPr wrap="square">
            <a:spAutoFit/>
          </a:bodyPr>
          <a:lstStyle/>
          <a:p>
            <a:pPr algn="just">
              <a:lnSpc>
                <a:spcPct val="150000"/>
              </a:lnSpc>
            </a:pPr>
            <a:r>
              <a:rPr lang="gu-IN" sz="2400" b="1" dirty="0" smtClean="0"/>
              <a:t>જાતીય રીતે સક્રિય થતા પહેલા આ રસી અપાવવી જરૂરી છે.</a:t>
            </a:r>
            <a:endParaRPr lang="en-US" sz="2400" b="1" dirty="0" smtClean="0"/>
          </a:p>
        </p:txBody>
      </p:sp>
      <p:graphicFrame>
        <p:nvGraphicFramePr>
          <p:cNvPr id="83971" name="Object 3"/>
          <p:cNvGraphicFramePr>
            <a:graphicFrameLocks noChangeAspect="1"/>
          </p:cNvGraphicFramePr>
          <p:nvPr/>
        </p:nvGraphicFramePr>
        <p:xfrm>
          <a:off x="228600" y="228600"/>
          <a:ext cx="1074738" cy="1066800"/>
        </p:xfrm>
        <a:graphic>
          <a:graphicData uri="http://schemas.openxmlformats.org/presentationml/2006/ole">
            <p:oleObj spid="_x0000_s15362" name="Document" r:id="rId5" imgW="547633" imgH="553284" progId="Word.Document.12">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download (1).jpg"/>
          <p:cNvPicPr>
            <a:picLocks noChangeAspect="1" noChangeArrowheads="1"/>
          </p:cNvPicPr>
          <p:nvPr/>
        </p:nvPicPr>
        <p:blipFill>
          <a:blip r:embed="rId3"/>
          <a:srcRect/>
          <a:stretch>
            <a:fillRect/>
          </a:stretch>
        </p:blipFill>
        <p:spPr bwMode="auto">
          <a:xfrm>
            <a:off x="762000" y="1295400"/>
            <a:ext cx="3733800" cy="2484674"/>
          </a:xfrm>
          <a:prstGeom prst="rect">
            <a:avLst/>
          </a:prstGeom>
          <a:noFill/>
        </p:spPr>
      </p:pic>
      <p:sp>
        <p:nvSpPr>
          <p:cNvPr id="3" name="Rectangle 2"/>
          <p:cNvSpPr/>
          <p:nvPr/>
        </p:nvSpPr>
        <p:spPr>
          <a:xfrm>
            <a:off x="4572000" y="1447800"/>
            <a:ext cx="4038600" cy="1348061"/>
          </a:xfrm>
          <a:prstGeom prst="rect">
            <a:avLst/>
          </a:prstGeom>
        </p:spPr>
        <p:txBody>
          <a:bodyPr wrap="square">
            <a:spAutoFit/>
          </a:bodyPr>
          <a:lstStyle/>
          <a:p>
            <a:pPr algn="just">
              <a:lnSpc>
                <a:spcPct val="170000"/>
              </a:lnSpc>
            </a:pPr>
            <a:r>
              <a:rPr lang="gu-IN" sz="2400" dirty="0" smtClean="0"/>
              <a:t>એચપીવી નું ઇન્ફેકશન ઘટાડવા કોન્ડોમનો ઉપયોગ કરો </a:t>
            </a:r>
            <a:endParaRPr lang="en-IN" sz="2400" dirty="0" smtClean="0"/>
          </a:p>
        </p:txBody>
      </p:sp>
      <p:pic>
        <p:nvPicPr>
          <p:cNvPr id="7171" name="Picture 3" descr="C:\Users\HP\Desktop\safesex.gif"/>
          <p:cNvPicPr>
            <a:picLocks noChangeAspect="1" noChangeArrowheads="1"/>
          </p:cNvPicPr>
          <p:nvPr/>
        </p:nvPicPr>
        <p:blipFill>
          <a:blip r:embed="rId4"/>
          <a:srcRect l="21746" t="33629" r="56633" b="32313"/>
          <a:stretch>
            <a:fillRect/>
          </a:stretch>
        </p:blipFill>
        <p:spPr bwMode="auto">
          <a:xfrm>
            <a:off x="5334000" y="3491345"/>
            <a:ext cx="2743200" cy="2909455"/>
          </a:xfrm>
          <a:prstGeom prst="rect">
            <a:avLst/>
          </a:prstGeom>
          <a:noFill/>
        </p:spPr>
      </p:pic>
      <p:sp>
        <p:nvSpPr>
          <p:cNvPr id="5" name="Rectangle 4"/>
          <p:cNvSpPr/>
          <p:nvPr/>
        </p:nvSpPr>
        <p:spPr>
          <a:xfrm>
            <a:off x="457200" y="4419600"/>
            <a:ext cx="4572000" cy="1283428"/>
          </a:xfrm>
          <a:prstGeom prst="rect">
            <a:avLst/>
          </a:prstGeom>
        </p:spPr>
        <p:txBody>
          <a:bodyPr>
            <a:spAutoFit/>
          </a:bodyPr>
          <a:lstStyle/>
          <a:p>
            <a:pPr algn="just">
              <a:lnSpc>
                <a:spcPct val="170000"/>
              </a:lnSpc>
              <a:buFont typeface="Arial" pitchFamily="34" charset="0"/>
              <a:buChar char="•"/>
            </a:pPr>
            <a:r>
              <a:rPr lang="gu-IN" sz="2400" dirty="0" smtClean="0"/>
              <a:t>સુરક્ષિત શારીરિક સંબંધ </a:t>
            </a:r>
            <a:endParaRPr lang="en-IN" sz="2400" dirty="0" smtClean="0"/>
          </a:p>
          <a:p>
            <a:pPr algn="just">
              <a:lnSpc>
                <a:spcPct val="170000"/>
              </a:lnSpc>
              <a:buFont typeface="Arial" pitchFamily="34" charset="0"/>
              <a:buChar char="•"/>
            </a:pPr>
            <a:r>
              <a:rPr lang="gu-IN" sz="2400" dirty="0" smtClean="0"/>
              <a:t>એક કરતા વધારે સાથે સંબંધ ટાળો</a:t>
            </a:r>
            <a:endParaRPr lang="en-IN" sz="2400" dirty="0" smtClean="0"/>
          </a:p>
        </p:txBody>
      </p:sp>
      <p:graphicFrame>
        <p:nvGraphicFramePr>
          <p:cNvPr id="62466" name="Object 2"/>
          <p:cNvGraphicFramePr>
            <a:graphicFrameLocks noChangeAspect="1"/>
          </p:cNvGraphicFramePr>
          <p:nvPr/>
        </p:nvGraphicFramePr>
        <p:xfrm>
          <a:off x="228600" y="228600"/>
          <a:ext cx="1074738" cy="1066800"/>
        </p:xfrm>
        <a:graphic>
          <a:graphicData uri="http://schemas.openxmlformats.org/presentationml/2006/ole">
            <p:oleObj spid="_x0000_s16386"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t>અન્ય નિવારણ</a:t>
            </a:r>
            <a:endParaRPr lang="en-US" dirty="0"/>
          </a:p>
        </p:txBody>
      </p:sp>
      <p:sp>
        <p:nvSpPr>
          <p:cNvPr id="3" name="Content Placeholder 2"/>
          <p:cNvSpPr>
            <a:spLocks noGrp="1"/>
          </p:cNvSpPr>
          <p:nvPr>
            <p:ph idx="1"/>
          </p:nvPr>
        </p:nvSpPr>
        <p:spPr>
          <a:xfrm>
            <a:off x="838200" y="1447800"/>
            <a:ext cx="8095488" cy="5029200"/>
          </a:xfrm>
        </p:spPr>
        <p:txBody>
          <a:bodyPr>
            <a:normAutofit fontScale="92500" lnSpcReduction="20000"/>
          </a:bodyPr>
          <a:lstStyle/>
          <a:p>
            <a:pPr algn="just">
              <a:lnSpc>
                <a:spcPct val="150000"/>
              </a:lnSpc>
            </a:pPr>
            <a:r>
              <a:rPr lang="gu-IN" dirty="0" smtClean="0"/>
              <a:t>અન્ય નિવારણનો હેતુ તપાસની મદદથી રોગને પ્રારંભિક તબક્કામાં પકડી અને તેને વધતો અટકાવવાનો છે.</a:t>
            </a:r>
            <a:endParaRPr lang="en-IN" dirty="0" smtClean="0"/>
          </a:p>
          <a:p>
            <a:pPr algn="just">
              <a:lnSpc>
                <a:spcPct val="150000"/>
              </a:lnSpc>
            </a:pPr>
            <a:r>
              <a:rPr lang="gu-IN" dirty="0" smtClean="0"/>
              <a:t>તંદુરસ્ત દેખાતી મહિલાઓમાં ગર્ભાશયના મુખના ફેરફારો કે જે ભવિષ્યમાં કેન્સર માં પરિણામી શકે તેનું નિદાન કરવા માટે સ્ક્રીનીંગ ટેસ્ટ કરવામાં આવે છે.</a:t>
            </a:r>
            <a:endParaRPr lang="en-IN" dirty="0" smtClean="0"/>
          </a:p>
          <a:p>
            <a:pPr algn="just">
              <a:lnSpc>
                <a:spcPct val="150000"/>
              </a:lnSpc>
            </a:pPr>
            <a:r>
              <a:rPr lang="gu-IN" dirty="0" smtClean="0"/>
              <a:t>દા.ત</a:t>
            </a:r>
            <a:r>
              <a:rPr lang="en-IN" dirty="0" smtClean="0"/>
              <a:t>. </a:t>
            </a:r>
            <a:r>
              <a:rPr lang="gu-IN" dirty="0" smtClean="0"/>
              <a:t>પેપ ટેસ્ટ</a:t>
            </a:r>
            <a:endParaRPr lang="en-IN" dirty="0" smtClean="0"/>
          </a:p>
        </p:txBody>
      </p:sp>
      <p:graphicFrame>
        <p:nvGraphicFramePr>
          <p:cNvPr id="63490" name="Object 2"/>
          <p:cNvGraphicFramePr>
            <a:graphicFrameLocks noChangeAspect="1"/>
          </p:cNvGraphicFramePr>
          <p:nvPr/>
        </p:nvGraphicFramePr>
        <p:xfrm>
          <a:off x="228600" y="228600"/>
          <a:ext cx="1074738" cy="1066800"/>
        </p:xfrm>
        <a:graphic>
          <a:graphicData uri="http://schemas.openxmlformats.org/presentationml/2006/ole">
            <p:oleObj spid="_x0000_s17410"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Pap-Test-Papanicolaou-Smear1.jpg"/>
          <p:cNvPicPr>
            <a:picLocks noChangeAspect="1" noChangeArrowheads="1"/>
          </p:cNvPicPr>
          <p:nvPr/>
        </p:nvPicPr>
        <p:blipFill>
          <a:blip r:embed="rId3"/>
          <a:srcRect/>
          <a:stretch>
            <a:fillRect/>
          </a:stretch>
        </p:blipFill>
        <p:spPr bwMode="auto">
          <a:xfrm>
            <a:off x="609600" y="1295400"/>
            <a:ext cx="8055388" cy="5105400"/>
          </a:xfrm>
          <a:prstGeom prst="rect">
            <a:avLst/>
          </a:prstGeom>
          <a:noFill/>
        </p:spPr>
      </p:pic>
      <p:sp>
        <p:nvSpPr>
          <p:cNvPr id="3" name="Rectangle 2"/>
          <p:cNvSpPr/>
          <p:nvPr/>
        </p:nvSpPr>
        <p:spPr>
          <a:xfrm>
            <a:off x="2590800" y="304800"/>
            <a:ext cx="4131259" cy="769441"/>
          </a:xfrm>
          <a:prstGeom prst="rect">
            <a:avLst/>
          </a:prstGeom>
        </p:spPr>
        <p:txBody>
          <a:bodyPr wrap="none">
            <a:spAutoFit/>
          </a:bodyPr>
          <a:lstStyle/>
          <a:p>
            <a:r>
              <a:rPr lang="gu-IN" sz="4400" dirty="0" smtClean="0"/>
              <a:t>પેપ સ્મીયર ટેસ્ટ </a:t>
            </a:r>
            <a:endParaRPr lang="en-US" sz="4400" dirty="0"/>
          </a:p>
        </p:txBody>
      </p:sp>
      <p:graphicFrame>
        <p:nvGraphicFramePr>
          <p:cNvPr id="64514" name="Object 2"/>
          <p:cNvGraphicFramePr>
            <a:graphicFrameLocks noChangeAspect="1"/>
          </p:cNvGraphicFramePr>
          <p:nvPr/>
        </p:nvGraphicFramePr>
        <p:xfrm>
          <a:off x="228600" y="228600"/>
          <a:ext cx="1074738" cy="1066800"/>
        </p:xfrm>
        <a:graphic>
          <a:graphicData uri="http://schemas.openxmlformats.org/presentationml/2006/ole">
            <p:oleObj spid="_x0000_s18434" name="Document" r:id="rId4" imgW="547633" imgH="553284" progId="Word.Documen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brushpap250.jpg"/>
          <p:cNvPicPr>
            <a:picLocks noChangeAspect="1" noChangeArrowheads="1"/>
          </p:cNvPicPr>
          <p:nvPr/>
        </p:nvPicPr>
        <p:blipFill>
          <a:blip r:embed="rId3"/>
          <a:srcRect/>
          <a:stretch>
            <a:fillRect/>
          </a:stretch>
        </p:blipFill>
        <p:spPr bwMode="auto">
          <a:xfrm>
            <a:off x="2133600" y="1219200"/>
            <a:ext cx="4724400" cy="4220308"/>
          </a:xfrm>
          <a:prstGeom prst="rect">
            <a:avLst/>
          </a:prstGeom>
          <a:noFill/>
        </p:spPr>
      </p:pic>
      <p:graphicFrame>
        <p:nvGraphicFramePr>
          <p:cNvPr id="65538" name="Object 2"/>
          <p:cNvGraphicFramePr>
            <a:graphicFrameLocks noChangeAspect="1"/>
          </p:cNvGraphicFramePr>
          <p:nvPr/>
        </p:nvGraphicFramePr>
        <p:xfrm>
          <a:off x="228600" y="228600"/>
          <a:ext cx="1074738" cy="1066800"/>
        </p:xfrm>
        <a:graphic>
          <a:graphicData uri="http://schemas.openxmlformats.org/presentationml/2006/ole">
            <p:oleObj spid="_x0000_s19458" name="Document" r:id="rId4" imgW="547633" imgH="553284" progId="Word.Documen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p>
            <a:r>
              <a:rPr lang="gu-IN" dirty="0" smtClean="0"/>
              <a:t>ગર્ભાશયના મુખનું કેન્સર શું છે?</a:t>
            </a:r>
            <a:endParaRPr lang="en-US" dirty="0"/>
          </a:p>
        </p:txBody>
      </p:sp>
      <p:sp>
        <p:nvSpPr>
          <p:cNvPr id="3" name="Content Placeholder 2"/>
          <p:cNvSpPr>
            <a:spLocks noGrp="1"/>
          </p:cNvSpPr>
          <p:nvPr>
            <p:ph idx="1"/>
          </p:nvPr>
        </p:nvSpPr>
        <p:spPr>
          <a:xfrm>
            <a:off x="762000" y="1447800"/>
            <a:ext cx="8382000" cy="5410200"/>
          </a:xfrm>
        </p:spPr>
        <p:txBody>
          <a:bodyPr>
            <a:normAutofit fontScale="92500" lnSpcReduction="20000"/>
          </a:bodyPr>
          <a:lstStyle/>
          <a:p>
            <a:pPr algn="just">
              <a:lnSpc>
                <a:spcPct val="150000"/>
              </a:lnSpc>
            </a:pPr>
            <a:r>
              <a:rPr lang="gu-IN" dirty="0" smtClean="0"/>
              <a:t>ગર્ભાશયના મુખનું કેન્સર એ ભારતીય મહિલાઓમાં જોવા મળતું બીજા નંબરનું કેન્સર છે.</a:t>
            </a:r>
            <a:endParaRPr lang="en-IN" dirty="0" smtClean="0"/>
          </a:p>
          <a:p>
            <a:pPr algn="just">
              <a:lnSpc>
                <a:spcPct val="150000"/>
              </a:lnSpc>
            </a:pPr>
            <a:r>
              <a:rPr lang="gu-IN" dirty="0" smtClean="0"/>
              <a:t>ગર્ભાશયના મુખનું કેન્સર એ નિયમિત અને સમયાંતરે તપાસથી અટકાવી શકાય તેવું કેન્સર છે</a:t>
            </a:r>
            <a:r>
              <a:rPr lang="en-IN" dirty="0" smtClean="0"/>
              <a:t>.</a:t>
            </a:r>
          </a:p>
          <a:p>
            <a:pPr algn="just">
              <a:lnSpc>
                <a:spcPct val="150000"/>
              </a:lnSpc>
            </a:pPr>
            <a:r>
              <a:rPr lang="gu-IN" dirty="0" smtClean="0"/>
              <a:t>ભારતમાં સરેરાશ ૯૬,૯૨૨ ગર્ભાશયના મુખના કૅન્સરના નવા કેસ નોંધાય છે.</a:t>
            </a:r>
            <a:endParaRPr lang="en-IN" dirty="0" smtClean="0"/>
          </a:p>
          <a:p>
            <a:pPr algn="just">
              <a:lnSpc>
                <a:spcPct val="150000"/>
              </a:lnSpc>
            </a:pPr>
            <a:r>
              <a:rPr lang="gu-IN" dirty="0" smtClean="0"/>
              <a:t>ગર્ભાશયના મુખના કૅન્સરથી ભારતમાં ૬૦,૦૭૮ મૃત્યુ નોંધાય છે.</a:t>
            </a:r>
            <a:endParaRPr lang="en-US" dirty="0"/>
          </a:p>
        </p:txBody>
      </p:sp>
      <p:graphicFrame>
        <p:nvGraphicFramePr>
          <p:cNvPr id="49154" name="Object 2"/>
          <p:cNvGraphicFramePr>
            <a:graphicFrameLocks noChangeAspect="1"/>
          </p:cNvGraphicFramePr>
          <p:nvPr/>
        </p:nvGraphicFramePr>
        <p:xfrm>
          <a:off x="228600" y="228600"/>
          <a:ext cx="1074738" cy="1066800"/>
        </p:xfrm>
        <a:graphic>
          <a:graphicData uri="http://schemas.openxmlformats.org/presentationml/2006/ole">
            <p:oleObj spid="_x0000_s2050"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t>પેપ સ્મીયર ટેસ્ટ શું છે</a:t>
            </a:r>
            <a:endParaRPr lang="en-US" dirty="0"/>
          </a:p>
        </p:txBody>
      </p:sp>
      <p:sp>
        <p:nvSpPr>
          <p:cNvPr id="3" name="Content Placeholder 2"/>
          <p:cNvSpPr>
            <a:spLocks noGrp="1"/>
          </p:cNvSpPr>
          <p:nvPr>
            <p:ph idx="1"/>
          </p:nvPr>
        </p:nvSpPr>
        <p:spPr>
          <a:xfrm>
            <a:off x="838200" y="1143000"/>
            <a:ext cx="8095488" cy="5334000"/>
          </a:xfrm>
        </p:spPr>
        <p:txBody>
          <a:bodyPr>
            <a:noAutofit/>
          </a:bodyPr>
          <a:lstStyle/>
          <a:p>
            <a:pPr lvl="0" algn="just">
              <a:lnSpc>
                <a:spcPct val="160000"/>
              </a:lnSpc>
            </a:pPr>
            <a:r>
              <a:rPr lang="gu-IN" sz="2200" dirty="0" smtClean="0"/>
              <a:t>પેપ સ્મીયર ટેસ્ટ એ ગર્ભાશયના કોષોની તપાસ માટેની એક પ્રક્રિયા છે જેમાં</a:t>
            </a:r>
            <a:r>
              <a:rPr lang="en-IN" sz="2200" dirty="0" smtClean="0"/>
              <a:t> </a:t>
            </a:r>
            <a:r>
              <a:rPr lang="gu-IN" sz="2200" dirty="0" smtClean="0"/>
              <a:t>સ્ત્રી ના યોનિમાર્ગ ની ભીનાશ ને એક લાકડાની ચમચી જેવા સાધનથી કલેક્ટ કરી</a:t>
            </a:r>
            <a:r>
              <a:rPr lang="en-IN" sz="2200" dirty="0" smtClean="0"/>
              <a:t> </a:t>
            </a:r>
            <a:r>
              <a:rPr lang="gu-IN" sz="2200" dirty="0" smtClean="0"/>
              <a:t>લેબોરેટરી મા તપાસ માટે મોકલવામાં આવે છે.</a:t>
            </a:r>
            <a:endParaRPr lang="en-IN" sz="2200" dirty="0" smtClean="0"/>
          </a:p>
          <a:p>
            <a:pPr algn="just">
              <a:lnSpc>
                <a:spcPct val="160000"/>
              </a:lnSpc>
            </a:pPr>
            <a:r>
              <a:rPr lang="gu-IN" sz="2200" dirty="0" smtClean="0"/>
              <a:t>૩૦ વર્ષથી મોટી મહિલાઓ એ દર ૩ વર્ષે પેપ ટેસ્ટ કરાવવો જોઈએ</a:t>
            </a:r>
            <a:endParaRPr lang="en-US" sz="2200" dirty="0" smtClean="0"/>
          </a:p>
          <a:p>
            <a:pPr lvl="0" algn="just">
              <a:lnSpc>
                <a:spcPct val="160000"/>
              </a:lnSpc>
            </a:pPr>
            <a:r>
              <a:rPr lang="gu-IN" sz="2200" dirty="0" smtClean="0"/>
              <a:t>૨૧ વર્ષથી નાની તથા ૬૫ વર્ષથી મોટી મહિલાઓએ પેપ ટેસ્ટ કરાવવની જરૂર નથી </a:t>
            </a:r>
            <a:endParaRPr lang="en-IN" sz="2200" dirty="0" smtClean="0"/>
          </a:p>
          <a:p>
            <a:pPr lvl="0" algn="just">
              <a:lnSpc>
                <a:spcPct val="160000"/>
              </a:lnSpc>
            </a:pPr>
            <a:r>
              <a:rPr lang="gu-IN" sz="2200" dirty="0" smtClean="0"/>
              <a:t>ગર્ભાશયનું ઓપેરશન કરાવેલી મહિલાઓને પેપ ટેસ્ટ કરવાની જરૂર નથી</a:t>
            </a:r>
            <a:endParaRPr lang="en-US" sz="2200" dirty="0" smtClean="0"/>
          </a:p>
        </p:txBody>
      </p:sp>
      <p:graphicFrame>
        <p:nvGraphicFramePr>
          <p:cNvPr id="66562" name="Object 2"/>
          <p:cNvGraphicFramePr>
            <a:graphicFrameLocks noChangeAspect="1"/>
          </p:cNvGraphicFramePr>
          <p:nvPr/>
        </p:nvGraphicFramePr>
        <p:xfrm>
          <a:off x="228600" y="228600"/>
          <a:ext cx="1074738" cy="1066800"/>
        </p:xfrm>
        <a:graphic>
          <a:graphicData uri="http://schemas.openxmlformats.org/presentationml/2006/ole">
            <p:oleObj spid="_x0000_s20482"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228600" y="228600"/>
          <a:ext cx="1074738" cy="1066800"/>
        </p:xfrm>
        <a:graphic>
          <a:graphicData uri="http://schemas.openxmlformats.org/presentationml/2006/ole">
            <p:oleObj spid="_x0000_s21506" name="Document" r:id="rId3" imgW="547633" imgH="553284" progId="Word.Document.12">
              <p:embed/>
            </p:oleObj>
          </a:graphicData>
        </a:graphic>
      </p:graphicFrame>
      <p:pic>
        <p:nvPicPr>
          <p:cNvPr id="4" name="Picture 2" descr="Inconsistent Guidelines for Screening Transplant Recipients at Higher Cancer Risk"/>
          <p:cNvPicPr>
            <a:picLocks noChangeAspect="1" noChangeArrowheads="1"/>
          </p:cNvPicPr>
          <p:nvPr/>
        </p:nvPicPr>
        <p:blipFill>
          <a:blip r:embed="rId4" cstate="print"/>
          <a:srcRect/>
          <a:stretch>
            <a:fillRect/>
          </a:stretch>
        </p:blipFill>
        <p:spPr bwMode="auto">
          <a:xfrm>
            <a:off x="609600" y="1447800"/>
            <a:ext cx="7924800" cy="496872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2813" t="33599" r="42459" b="30290"/>
          <a:stretch>
            <a:fillRect/>
          </a:stretch>
        </p:blipFill>
        <p:spPr bwMode="auto">
          <a:xfrm>
            <a:off x="5334000" y="3810000"/>
            <a:ext cx="3279913" cy="2694214"/>
          </a:xfrm>
          <a:prstGeom prst="rect">
            <a:avLst/>
          </a:prstGeom>
          <a:noFill/>
          <a:ln w="9525">
            <a:noFill/>
            <a:miter lim="800000"/>
            <a:headEnd/>
            <a:tailEnd/>
          </a:ln>
        </p:spPr>
      </p:pic>
      <p:sp>
        <p:nvSpPr>
          <p:cNvPr id="2" name="Title 1"/>
          <p:cNvSpPr>
            <a:spLocks noGrp="1"/>
          </p:cNvSpPr>
          <p:nvPr>
            <p:ph type="title"/>
          </p:nvPr>
        </p:nvSpPr>
        <p:spPr/>
        <p:txBody>
          <a:bodyPr/>
          <a:lstStyle/>
          <a:p>
            <a:r>
              <a:rPr lang="gu-IN" dirty="0" smtClean="0"/>
              <a:t>સ્ક્રીનીંગ ટેસ્ટ શું છે?</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gu-IN" sz="2400" dirty="0" smtClean="0"/>
              <a:t>સ્ક્રીનીંગ ટેસ્ટ એ સામાન્ય વ્યક્તિ, જેમાં કેન્સરના લક્ષણો કે ચિહ્નો દેખાતા નથી, તેમાં વહેલા નિદાન માટે કરવામાં આવતા ટેસ્ટ છે. </a:t>
            </a:r>
            <a:endParaRPr lang="en-US" sz="2400" dirty="0" smtClean="0"/>
          </a:p>
          <a:p>
            <a:pPr algn="just">
              <a:lnSpc>
                <a:spcPct val="150000"/>
              </a:lnSpc>
            </a:pPr>
            <a:r>
              <a:rPr lang="gu-IN" sz="2400" dirty="0" smtClean="0"/>
              <a:t>સ્ક્રીનીંગ ટેસ્ટથી કૅન્સરને થતું અટકાવી શકાતું નથી, પણ કેન્સર પહેલા તબ્બકામાં પકડી શકાય છે જેથી તે જીવન માટે જોખમી બને તે પહેલા સારવાર કરી શકાય</a:t>
            </a:r>
            <a:r>
              <a:rPr lang="en-US" sz="2400" dirty="0" smtClean="0"/>
              <a:t>.</a:t>
            </a:r>
            <a:endParaRPr lang="en-US" sz="2400" dirty="0"/>
          </a:p>
        </p:txBody>
      </p:sp>
      <p:graphicFrame>
        <p:nvGraphicFramePr>
          <p:cNvPr id="84994" name="Object 2"/>
          <p:cNvGraphicFramePr>
            <a:graphicFrameLocks noChangeAspect="1"/>
          </p:cNvGraphicFramePr>
          <p:nvPr/>
        </p:nvGraphicFramePr>
        <p:xfrm>
          <a:off x="228600" y="228600"/>
          <a:ext cx="1074738" cy="1066800"/>
        </p:xfrm>
        <a:graphic>
          <a:graphicData uri="http://schemas.openxmlformats.org/presentationml/2006/ole">
            <p:oleObj spid="_x0000_s22530" name="Document" r:id="rId4" imgW="547633" imgH="553284" progId="Word.Document.12">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696200" cy="3840163"/>
          </a:xfrm>
        </p:spPr>
        <p:txBody>
          <a:bodyPr>
            <a:normAutofit/>
          </a:bodyPr>
          <a:lstStyle/>
          <a:p>
            <a:pPr>
              <a:lnSpc>
                <a:spcPct val="200000"/>
              </a:lnSpc>
            </a:pPr>
            <a:r>
              <a:rPr lang="gu-IN" sz="2800" b="1" dirty="0" smtClean="0"/>
              <a:t>સ્તનના કેન્સરનો સ્ક્રીનીંગ ટેસ્ટ શું છે?</a:t>
            </a:r>
          </a:p>
          <a:p>
            <a:pPr>
              <a:lnSpc>
                <a:spcPct val="200000"/>
              </a:lnSpc>
            </a:pPr>
            <a:r>
              <a:rPr lang="gu-IN" sz="2800" b="1" dirty="0" smtClean="0"/>
              <a:t>ગર્ભાશયના મુખના કૅન્સરનો સ્ક્રીનીંગ ટેસ્ટ શું છે?</a:t>
            </a:r>
          </a:p>
          <a:p>
            <a:pPr>
              <a:lnSpc>
                <a:spcPct val="200000"/>
              </a:lnSpc>
            </a:pPr>
            <a:r>
              <a:rPr lang="gu-IN" sz="2800" b="1" dirty="0" smtClean="0"/>
              <a:t>એચપીવીની રસી શું છે? </a:t>
            </a:r>
            <a:endParaRPr lang="en-US" sz="2800" b="1" dirty="0"/>
          </a:p>
        </p:txBody>
      </p:sp>
      <p:pic>
        <p:nvPicPr>
          <p:cNvPr id="4" name="Picture 6" descr="Related image"/>
          <p:cNvPicPr>
            <a:picLocks noChangeAspect="1" noChangeArrowheads="1"/>
          </p:cNvPicPr>
          <p:nvPr/>
        </p:nvPicPr>
        <p:blipFill>
          <a:blip r:embed="rId3" cstate="print"/>
          <a:srcRect/>
          <a:stretch>
            <a:fillRect/>
          </a:stretch>
        </p:blipFill>
        <p:spPr bwMode="auto">
          <a:xfrm>
            <a:off x="6248400" y="381000"/>
            <a:ext cx="2286000" cy="2080755"/>
          </a:xfrm>
          <a:prstGeom prst="rect">
            <a:avLst/>
          </a:prstGeom>
          <a:noFill/>
        </p:spPr>
      </p:pic>
      <p:pic>
        <p:nvPicPr>
          <p:cNvPr id="5" name="Picture 4" descr="Related image"/>
          <p:cNvPicPr>
            <a:picLocks noChangeAspect="1" noChangeArrowheads="1"/>
          </p:cNvPicPr>
          <p:nvPr/>
        </p:nvPicPr>
        <p:blipFill>
          <a:blip r:embed="rId4" cstate="print"/>
          <a:srcRect/>
          <a:stretch>
            <a:fillRect/>
          </a:stretch>
        </p:blipFill>
        <p:spPr bwMode="auto">
          <a:xfrm>
            <a:off x="5029200" y="4318000"/>
            <a:ext cx="3733800" cy="2540000"/>
          </a:xfrm>
          <a:prstGeom prst="rect">
            <a:avLst/>
          </a:prstGeom>
          <a:noFill/>
        </p:spPr>
      </p:pic>
      <p:graphicFrame>
        <p:nvGraphicFramePr>
          <p:cNvPr id="86018" name="Object 2"/>
          <p:cNvGraphicFramePr>
            <a:graphicFrameLocks noChangeAspect="1"/>
          </p:cNvGraphicFramePr>
          <p:nvPr/>
        </p:nvGraphicFramePr>
        <p:xfrm>
          <a:off x="838200" y="457200"/>
          <a:ext cx="1074738" cy="1066800"/>
        </p:xfrm>
        <a:graphic>
          <a:graphicData uri="http://schemas.openxmlformats.org/presentationml/2006/ole">
            <p:oleObj spid="_x0000_s23554"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IN" sz="7200" dirty="0" smtClean="0"/>
          </a:p>
          <a:p>
            <a:pPr algn="ctr">
              <a:buNone/>
            </a:pPr>
            <a:r>
              <a:rPr lang="gu-IN" sz="7200" dirty="0" smtClean="0"/>
              <a:t>આભાર</a:t>
            </a:r>
            <a:endParaRPr lang="en-US" sz="7200"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26875" t="43333" r="38750" b="27778"/>
          <a:stretch>
            <a:fillRect/>
          </a:stretch>
        </p:blipFill>
        <p:spPr bwMode="auto">
          <a:xfrm>
            <a:off x="685800" y="304800"/>
            <a:ext cx="7737231" cy="6019800"/>
          </a:xfrm>
          <a:prstGeom prst="rect">
            <a:avLst/>
          </a:prstGeom>
          <a:noFill/>
          <a:ln w="9525">
            <a:noFill/>
            <a:miter lim="800000"/>
            <a:headEnd/>
            <a:tailEnd/>
          </a:ln>
        </p:spPr>
      </p:pic>
      <p:graphicFrame>
        <p:nvGraphicFramePr>
          <p:cNvPr id="50178" name="Object 2"/>
          <p:cNvGraphicFramePr>
            <a:graphicFrameLocks noChangeAspect="1"/>
          </p:cNvGraphicFramePr>
          <p:nvPr/>
        </p:nvGraphicFramePr>
        <p:xfrm>
          <a:off x="228600" y="228600"/>
          <a:ext cx="1074738" cy="1066800"/>
        </p:xfrm>
        <a:graphic>
          <a:graphicData uri="http://schemas.openxmlformats.org/presentationml/2006/ole">
            <p:oleObj spid="_x0000_s3074" name="Document" r:id="rId4" imgW="547633" imgH="553284" progId="Word.Documen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7726680" cy="1143000"/>
          </a:xfrm>
        </p:spPr>
        <p:txBody>
          <a:bodyPr>
            <a:normAutofit fontScale="90000"/>
          </a:bodyPr>
          <a:lstStyle/>
          <a:p>
            <a:r>
              <a:rPr lang="gu-IN" dirty="0" smtClean="0"/>
              <a:t>ગર્ભાશયના મુખનું કેન્સર થવાના જોખમો </a:t>
            </a:r>
            <a:r>
              <a:rPr lang="en-US" dirty="0" smtClean="0"/>
              <a:t/>
            </a:r>
            <a:br>
              <a:rPr lang="en-US" dirty="0" smtClean="0"/>
            </a:br>
            <a:endParaRPr lang="en-US" dirty="0"/>
          </a:p>
        </p:txBody>
      </p:sp>
      <p:graphicFrame>
        <p:nvGraphicFramePr>
          <p:cNvPr id="51202" name="Object 2"/>
          <p:cNvGraphicFramePr>
            <a:graphicFrameLocks noChangeAspect="1"/>
          </p:cNvGraphicFramePr>
          <p:nvPr/>
        </p:nvGraphicFramePr>
        <p:xfrm>
          <a:off x="228600" y="228600"/>
          <a:ext cx="1074738" cy="1066800"/>
        </p:xfrm>
        <a:graphic>
          <a:graphicData uri="http://schemas.openxmlformats.org/presentationml/2006/ole">
            <p:oleObj spid="_x0000_s4098"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hpv_3d_high.jpg"/>
          <p:cNvPicPr>
            <a:picLocks noChangeAspect="1" noChangeArrowheads="1"/>
          </p:cNvPicPr>
          <p:nvPr/>
        </p:nvPicPr>
        <p:blipFill>
          <a:blip r:embed="rId3"/>
          <a:srcRect b="20889"/>
          <a:stretch>
            <a:fillRect/>
          </a:stretch>
        </p:blipFill>
        <p:spPr bwMode="auto">
          <a:xfrm>
            <a:off x="533400" y="1219200"/>
            <a:ext cx="3983948" cy="2362200"/>
          </a:xfrm>
          <a:prstGeom prst="rect">
            <a:avLst/>
          </a:prstGeom>
          <a:noFill/>
        </p:spPr>
      </p:pic>
      <p:sp>
        <p:nvSpPr>
          <p:cNvPr id="3" name="Rectangle 2"/>
          <p:cNvSpPr/>
          <p:nvPr/>
        </p:nvSpPr>
        <p:spPr>
          <a:xfrm>
            <a:off x="4572000" y="1600200"/>
            <a:ext cx="4267200" cy="1200329"/>
          </a:xfrm>
          <a:prstGeom prst="rect">
            <a:avLst/>
          </a:prstGeom>
        </p:spPr>
        <p:txBody>
          <a:bodyPr wrap="square">
            <a:spAutoFit/>
          </a:bodyPr>
          <a:lstStyle/>
          <a:p>
            <a:pPr algn="just"/>
            <a:r>
              <a:rPr lang="gu-IN" sz="2400" dirty="0" smtClean="0"/>
              <a:t>ગર્ભાશયના મુખનું એચપીવી (હ્યુમન પેપીલોમા વાઇરસ) થી ઇન્ફેકશન </a:t>
            </a:r>
            <a:endParaRPr lang="en-IN" sz="2400" dirty="0" smtClean="0"/>
          </a:p>
        </p:txBody>
      </p:sp>
      <p:pic>
        <p:nvPicPr>
          <p:cNvPr id="1027" name="Picture 3"/>
          <p:cNvPicPr>
            <a:picLocks noChangeAspect="1" noChangeArrowheads="1"/>
          </p:cNvPicPr>
          <p:nvPr/>
        </p:nvPicPr>
        <p:blipFill>
          <a:blip r:embed="rId4" cstate="print"/>
          <a:srcRect b="9587"/>
          <a:stretch>
            <a:fillRect/>
          </a:stretch>
        </p:blipFill>
        <p:spPr bwMode="auto">
          <a:xfrm>
            <a:off x="5410200" y="3810000"/>
            <a:ext cx="3463636" cy="2743200"/>
          </a:xfrm>
          <a:prstGeom prst="rect">
            <a:avLst/>
          </a:prstGeom>
          <a:noFill/>
          <a:ln w="9525">
            <a:noFill/>
            <a:miter lim="800000"/>
            <a:headEnd/>
            <a:tailEnd/>
          </a:ln>
          <a:effectLst/>
        </p:spPr>
      </p:pic>
      <p:sp>
        <p:nvSpPr>
          <p:cNvPr id="5" name="Rectangle 4"/>
          <p:cNvSpPr/>
          <p:nvPr/>
        </p:nvSpPr>
        <p:spPr>
          <a:xfrm>
            <a:off x="381000" y="4343400"/>
            <a:ext cx="4800600" cy="1569660"/>
          </a:xfrm>
          <a:prstGeom prst="rect">
            <a:avLst/>
          </a:prstGeom>
        </p:spPr>
        <p:txBody>
          <a:bodyPr wrap="square">
            <a:spAutoFit/>
          </a:bodyPr>
          <a:lstStyle/>
          <a:p>
            <a:pPr algn="just">
              <a:buFont typeface="Arial" pitchFamily="34" charset="0"/>
              <a:buChar char="•"/>
            </a:pPr>
            <a:r>
              <a:rPr lang="gu-IN" sz="2400" dirty="0" smtClean="0"/>
              <a:t>એક થી વધારે વ્યક્તિઓ સાથે શારીરિક સંબંધ </a:t>
            </a:r>
            <a:endParaRPr lang="en-IN" sz="2400" dirty="0" smtClean="0"/>
          </a:p>
          <a:p>
            <a:pPr lvl="0" algn="just">
              <a:buFont typeface="Arial" pitchFamily="34" charset="0"/>
              <a:buChar char="•"/>
            </a:pPr>
            <a:r>
              <a:rPr lang="gu-IN" sz="2400" dirty="0" smtClean="0"/>
              <a:t>૧૮ વર્ષ થી વહેલા શારીરિક સંબંધો રાખવા</a:t>
            </a:r>
            <a:endParaRPr lang="en-US" sz="2400" dirty="0" smtClean="0"/>
          </a:p>
        </p:txBody>
      </p:sp>
      <p:graphicFrame>
        <p:nvGraphicFramePr>
          <p:cNvPr id="52226" name="Object 2"/>
          <p:cNvGraphicFramePr>
            <a:graphicFrameLocks noChangeAspect="1"/>
          </p:cNvGraphicFramePr>
          <p:nvPr/>
        </p:nvGraphicFramePr>
        <p:xfrm>
          <a:off x="228600" y="228600"/>
          <a:ext cx="1074738" cy="1066800"/>
        </p:xfrm>
        <a:graphic>
          <a:graphicData uri="http://schemas.openxmlformats.org/presentationml/2006/ole">
            <p:oleObj spid="_x0000_s5122"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ac3e44dac4b5b59b8b3896dfa17cfe8b.jpg"/>
          <p:cNvPicPr>
            <a:picLocks noChangeAspect="1" noChangeArrowheads="1"/>
          </p:cNvPicPr>
          <p:nvPr/>
        </p:nvPicPr>
        <p:blipFill>
          <a:blip r:embed="rId3"/>
          <a:srcRect r="29370"/>
          <a:stretch>
            <a:fillRect/>
          </a:stretch>
        </p:blipFill>
        <p:spPr bwMode="auto">
          <a:xfrm>
            <a:off x="1295400" y="914400"/>
            <a:ext cx="2438400" cy="2133600"/>
          </a:xfrm>
          <a:prstGeom prst="rect">
            <a:avLst/>
          </a:prstGeom>
          <a:noFill/>
        </p:spPr>
      </p:pic>
      <p:sp>
        <p:nvSpPr>
          <p:cNvPr id="3" name="Rectangle 2"/>
          <p:cNvSpPr/>
          <p:nvPr/>
        </p:nvSpPr>
        <p:spPr>
          <a:xfrm>
            <a:off x="3581400" y="1066800"/>
            <a:ext cx="4945585" cy="600164"/>
          </a:xfrm>
          <a:prstGeom prst="rect">
            <a:avLst/>
          </a:prstGeom>
        </p:spPr>
        <p:txBody>
          <a:bodyPr wrap="none">
            <a:spAutoFit/>
          </a:bodyPr>
          <a:lstStyle/>
          <a:p>
            <a:pPr lvl="0" algn="just">
              <a:lnSpc>
                <a:spcPct val="150000"/>
              </a:lnSpc>
            </a:pPr>
            <a:r>
              <a:rPr lang="gu-IN" sz="2400" dirty="0" smtClean="0"/>
              <a:t>૧૭ વર્ષથી નાની ઉમરમા માતા બનવું </a:t>
            </a:r>
            <a:endParaRPr lang="en-US" sz="2400" dirty="0" smtClean="0"/>
          </a:p>
        </p:txBody>
      </p:sp>
      <p:pic>
        <p:nvPicPr>
          <p:cNvPr id="2051" name="Picture 3" descr="C:\Users\HP\Desktop\70308887-glückliche-big-kaukasische-familie-mit-vielen-kindern-porträt-mit-allen-kindern-und-babys-und-müde-eltern-bunte-.jpg"/>
          <p:cNvPicPr>
            <a:picLocks noChangeAspect="1" noChangeArrowheads="1"/>
          </p:cNvPicPr>
          <p:nvPr/>
        </p:nvPicPr>
        <p:blipFill>
          <a:blip r:embed="rId4"/>
          <a:srcRect t="13141" b="13067"/>
          <a:stretch>
            <a:fillRect/>
          </a:stretch>
        </p:blipFill>
        <p:spPr bwMode="auto">
          <a:xfrm>
            <a:off x="6629400" y="1752600"/>
            <a:ext cx="2209800" cy="3102219"/>
          </a:xfrm>
          <a:prstGeom prst="rect">
            <a:avLst/>
          </a:prstGeom>
          <a:noFill/>
        </p:spPr>
      </p:pic>
      <p:sp>
        <p:nvSpPr>
          <p:cNvPr id="5" name="Rectangle 4"/>
          <p:cNvSpPr/>
          <p:nvPr/>
        </p:nvSpPr>
        <p:spPr>
          <a:xfrm>
            <a:off x="3886200" y="2743200"/>
            <a:ext cx="2565126" cy="600164"/>
          </a:xfrm>
          <a:prstGeom prst="rect">
            <a:avLst/>
          </a:prstGeom>
        </p:spPr>
        <p:txBody>
          <a:bodyPr wrap="none">
            <a:spAutoFit/>
          </a:bodyPr>
          <a:lstStyle/>
          <a:p>
            <a:pPr algn="just">
              <a:lnSpc>
                <a:spcPct val="150000"/>
              </a:lnSpc>
            </a:pPr>
            <a:r>
              <a:rPr lang="gu-IN" sz="2400" dirty="0" smtClean="0"/>
              <a:t>વધારે બાળકો હોવા</a:t>
            </a:r>
            <a:endParaRPr lang="en-IN" sz="2400" dirty="0" smtClean="0"/>
          </a:p>
        </p:txBody>
      </p:sp>
      <p:pic>
        <p:nvPicPr>
          <p:cNvPr id="2052" name="Picture 4" descr="C:\Users\HP\Desktop\article_41.png"/>
          <p:cNvPicPr>
            <a:picLocks noChangeAspect="1" noChangeArrowheads="1"/>
          </p:cNvPicPr>
          <p:nvPr/>
        </p:nvPicPr>
        <p:blipFill>
          <a:blip r:embed="rId5"/>
          <a:srcRect/>
          <a:stretch>
            <a:fillRect/>
          </a:stretch>
        </p:blipFill>
        <p:spPr bwMode="auto">
          <a:xfrm>
            <a:off x="533400" y="4038600"/>
            <a:ext cx="3514725" cy="2343150"/>
          </a:xfrm>
          <a:prstGeom prst="rect">
            <a:avLst/>
          </a:prstGeom>
          <a:noFill/>
        </p:spPr>
      </p:pic>
      <p:sp>
        <p:nvSpPr>
          <p:cNvPr id="7" name="Rectangle 6"/>
          <p:cNvSpPr/>
          <p:nvPr/>
        </p:nvSpPr>
        <p:spPr>
          <a:xfrm>
            <a:off x="4572000" y="5105400"/>
            <a:ext cx="1188146" cy="600164"/>
          </a:xfrm>
          <a:prstGeom prst="rect">
            <a:avLst/>
          </a:prstGeom>
        </p:spPr>
        <p:txBody>
          <a:bodyPr wrap="none">
            <a:spAutoFit/>
          </a:bodyPr>
          <a:lstStyle/>
          <a:p>
            <a:pPr algn="just">
              <a:lnSpc>
                <a:spcPct val="150000"/>
              </a:lnSpc>
            </a:pPr>
            <a:r>
              <a:rPr lang="gu-IN" sz="2400" dirty="0" smtClean="0"/>
              <a:t>ધુમ્રપાન</a:t>
            </a:r>
            <a:endParaRPr lang="en-IN" sz="2400" dirty="0" smtClean="0"/>
          </a:p>
        </p:txBody>
      </p:sp>
      <p:graphicFrame>
        <p:nvGraphicFramePr>
          <p:cNvPr id="53250" name="Object 2"/>
          <p:cNvGraphicFramePr>
            <a:graphicFrameLocks noChangeAspect="1"/>
          </p:cNvGraphicFramePr>
          <p:nvPr/>
        </p:nvGraphicFramePr>
        <p:xfrm>
          <a:off x="228600" y="228600"/>
          <a:ext cx="1074738" cy="1066800"/>
        </p:xfrm>
        <a:graphic>
          <a:graphicData uri="http://schemas.openxmlformats.org/presentationml/2006/ole">
            <p:oleObj spid="_x0000_s6146" name="Document" r:id="rId6" imgW="547633" imgH="553284"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factors-pollution-251a98d5222d05e2544acc4f2cd20da8037867d0ca0bb47fb4fb111709dea654.png"/>
          <p:cNvPicPr>
            <a:picLocks noChangeAspect="1" noChangeArrowheads="1"/>
          </p:cNvPicPr>
          <p:nvPr/>
        </p:nvPicPr>
        <p:blipFill>
          <a:blip r:embed="rId3"/>
          <a:srcRect/>
          <a:stretch>
            <a:fillRect/>
          </a:stretch>
        </p:blipFill>
        <p:spPr bwMode="auto">
          <a:xfrm>
            <a:off x="1295400" y="990600"/>
            <a:ext cx="2362200" cy="2362200"/>
          </a:xfrm>
          <a:prstGeom prst="rect">
            <a:avLst/>
          </a:prstGeom>
          <a:noFill/>
        </p:spPr>
      </p:pic>
      <p:sp>
        <p:nvSpPr>
          <p:cNvPr id="3" name="Rectangle 2"/>
          <p:cNvSpPr/>
          <p:nvPr/>
        </p:nvSpPr>
        <p:spPr>
          <a:xfrm>
            <a:off x="3810000" y="1219200"/>
            <a:ext cx="4232249" cy="600164"/>
          </a:xfrm>
          <a:prstGeom prst="rect">
            <a:avLst/>
          </a:prstGeom>
        </p:spPr>
        <p:txBody>
          <a:bodyPr wrap="none">
            <a:spAutoFit/>
          </a:bodyPr>
          <a:lstStyle/>
          <a:p>
            <a:pPr algn="just">
              <a:lnSpc>
                <a:spcPct val="150000"/>
              </a:lnSpc>
            </a:pPr>
            <a:r>
              <a:rPr lang="gu-IN" sz="2400" dirty="0" smtClean="0"/>
              <a:t>રોગ પ્રતિકારક શક્તિ ઓછી હોવી</a:t>
            </a:r>
            <a:endParaRPr lang="en-IN" sz="2400" dirty="0" smtClean="0"/>
          </a:p>
        </p:txBody>
      </p:sp>
      <p:pic>
        <p:nvPicPr>
          <p:cNvPr id="3075" name="Picture 3" descr="C:\Users\HP\Desktop\family-history-tree.jpg"/>
          <p:cNvPicPr>
            <a:picLocks noChangeAspect="1" noChangeArrowheads="1"/>
          </p:cNvPicPr>
          <p:nvPr/>
        </p:nvPicPr>
        <p:blipFill>
          <a:blip r:embed="rId4"/>
          <a:srcRect/>
          <a:stretch>
            <a:fillRect/>
          </a:stretch>
        </p:blipFill>
        <p:spPr bwMode="auto">
          <a:xfrm>
            <a:off x="4419600" y="3733800"/>
            <a:ext cx="4238495" cy="2387424"/>
          </a:xfrm>
          <a:prstGeom prst="rect">
            <a:avLst/>
          </a:prstGeom>
          <a:noFill/>
        </p:spPr>
      </p:pic>
      <p:sp>
        <p:nvSpPr>
          <p:cNvPr id="5" name="Rectangle 4"/>
          <p:cNvSpPr/>
          <p:nvPr/>
        </p:nvSpPr>
        <p:spPr>
          <a:xfrm>
            <a:off x="1828800" y="4724400"/>
            <a:ext cx="2146742" cy="600164"/>
          </a:xfrm>
          <a:prstGeom prst="rect">
            <a:avLst/>
          </a:prstGeom>
        </p:spPr>
        <p:txBody>
          <a:bodyPr wrap="none">
            <a:spAutoFit/>
          </a:bodyPr>
          <a:lstStyle/>
          <a:p>
            <a:pPr lvl="0" algn="just">
              <a:lnSpc>
                <a:spcPct val="150000"/>
              </a:lnSpc>
            </a:pPr>
            <a:r>
              <a:rPr lang="gu-IN" sz="2400" dirty="0" smtClean="0"/>
              <a:t>૫% વંશાનુગત </a:t>
            </a:r>
            <a:endParaRPr lang="en-US" sz="2400" dirty="0" smtClean="0"/>
          </a:p>
        </p:txBody>
      </p:sp>
      <p:graphicFrame>
        <p:nvGraphicFramePr>
          <p:cNvPr id="54274" name="Object 2"/>
          <p:cNvGraphicFramePr>
            <a:graphicFrameLocks noChangeAspect="1"/>
          </p:cNvGraphicFramePr>
          <p:nvPr/>
        </p:nvGraphicFramePr>
        <p:xfrm>
          <a:off x="228600" y="228600"/>
          <a:ext cx="1074738" cy="1066800"/>
        </p:xfrm>
        <a:graphic>
          <a:graphicData uri="http://schemas.openxmlformats.org/presentationml/2006/ole">
            <p:oleObj spid="_x0000_s7170"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726680" cy="1371600"/>
          </a:xfrm>
        </p:spPr>
        <p:txBody>
          <a:bodyPr>
            <a:normAutofit fontScale="90000"/>
          </a:bodyPr>
          <a:lstStyle/>
          <a:p>
            <a:r>
              <a:rPr lang="gu-IN" dirty="0" smtClean="0"/>
              <a:t>ગર્ભાશય ના મુખનું કેન્સર થવાના લક્ષણો</a:t>
            </a:r>
            <a:endParaRPr lang="en-US" dirty="0"/>
          </a:p>
        </p:txBody>
      </p:sp>
      <p:graphicFrame>
        <p:nvGraphicFramePr>
          <p:cNvPr id="55298" name="Object 2"/>
          <p:cNvGraphicFramePr>
            <a:graphicFrameLocks noChangeAspect="1"/>
          </p:cNvGraphicFramePr>
          <p:nvPr/>
        </p:nvGraphicFramePr>
        <p:xfrm>
          <a:off x="228600" y="228600"/>
          <a:ext cx="1074738" cy="1066800"/>
        </p:xfrm>
        <a:graphic>
          <a:graphicData uri="http://schemas.openxmlformats.org/presentationml/2006/ole">
            <p:oleObj spid="_x0000_s8194"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download.jpg"/>
          <p:cNvPicPr>
            <a:picLocks noChangeAspect="1" noChangeArrowheads="1"/>
          </p:cNvPicPr>
          <p:nvPr/>
        </p:nvPicPr>
        <p:blipFill>
          <a:blip r:embed="rId3"/>
          <a:srcRect/>
          <a:stretch>
            <a:fillRect/>
          </a:stretch>
        </p:blipFill>
        <p:spPr bwMode="auto">
          <a:xfrm>
            <a:off x="1143000" y="990600"/>
            <a:ext cx="3200400" cy="2398603"/>
          </a:xfrm>
          <a:prstGeom prst="rect">
            <a:avLst/>
          </a:prstGeom>
          <a:noFill/>
        </p:spPr>
      </p:pic>
      <p:sp>
        <p:nvSpPr>
          <p:cNvPr id="3" name="Rectangle 2"/>
          <p:cNvSpPr/>
          <p:nvPr/>
        </p:nvSpPr>
        <p:spPr>
          <a:xfrm>
            <a:off x="4419600" y="1524000"/>
            <a:ext cx="4572000" cy="1154162"/>
          </a:xfrm>
          <a:prstGeom prst="rect">
            <a:avLst/>
          </a:prstGeom>
        </p:spPr>
        <p:txBody>
          <a:bodyPr>
            <a:spAutoFit/>
          </a:bodyPr>
          <a:lstStyle/>
          <a:p>
            <a:pPr lvl="0" algn="just">
              <a:lnSpc>
                <a:spcPct val="150000"/>
              </a:lnSpc>
            </a:pPr>
            <a:r>
              <a:rPr lang="gu-IN" sz="2400" dirty="0" smtClean="0"/>
              <a:t>યોનિમાર્ગ માંથી વાસવાળું અથવા તો પીળા કલર નું પ્રવાહી ઝરવું  </a:t>
            </a:r>
            <a:endParaRPr lang="en-US" sz="2400" dirty="0" smtClean="0"/>
          </a:p>
        </p:txBody>
      </p:sp>
      <p:pic>
        <p:nvPicPr>
          <p:cNvPr id="1027" name="Picture 3" descr="C:\Users\HP\Desktop\blood-drop-icon-9.jpg"/>
          <p:cNvPicPr>
            <a:picLocks noChangeAspect="1" noChangeArrowheads="1"/>
          </p:cNvPicPr>
          <p:nvPr/>
        </p:nvPicPr>
        <p:blipFill>
          <a:blip r:embed="rId4" cstate="print"/>
          <a:srcRect/>
          <a:stretch>
            <a:fillRect/>
          </a:stretch>
        </p:blipFill>
        <p:spPr bwMode="auto">
          <a:xfrm>
            <a:off x="6096000" y="3505200"/>
            <a:ext cx="2743200" cy="2985796"/>
          </a:xfrm>
          <a:prstGeom prst="rect">
            <a:avLst/>
          </a:prstGeom>
          <a:noFill/>
        </p:spPr>
      </p:pic>
      <p:sp>
        <p:nvSpPr>
          <p:cNvPr id="5" name="Rectangle 4"/>
          <p:cNvSpPr/>
          <p:nvPr/>
        </p:nvSpPr>
        <p:spPr>
          <a:xfrm>
            <a:off x="533400" y="4134177"/>
            <a:ext cx="5257800" cy="2723823"/>
          </a:xfrm>
          <a:prstGeom prst="rect">
            <a:avLst/>
          </a:prstGeom>
        </p:spPr>
        <p:txBody>
          <a:bodyPr wrap="square">
            <a:spAutoFit/>
          </a:bodyPr>
          <a:lstStyle/>
          <a:p>
            <a:pPr lvl="0" algn="just">
              <a:lnSpc>
                <a:spcPct val="150000"/>
              </a:lnSpc>
              <a:buFont typeface="Arial" pitchFamily="34" charset="0"/>
              <a:buChar char="•"/>
            </a:pPr>
            <a:r>
              <a:rPr lang="gu-IN" sz="2400" dirty="0" smtClean="0"/>
              <a:t>માસિક સાયકલપૂરી થઇ ગયા પછી પણ માસિક સ્ત્રાવ થવો</a:t>
            </a:r>
            <a:endParaRPr lang="en-IN" sz="2400" dirty="0" smtClean="0"/>
          </a:p>
          <a:p>
            <a:pPr algn="just">
              <a:lnSpc>
                <a:spcPct val="150000"/>
              </a:lnSpc>
              <a:buFont typeface="Arial" pitchFamily="34" charset="0"/>
              <a:buChar char="•"/>
            </a:pPr>
            <a:r>
              <a:rPr lang="gu-IN" sz="2400" dirty="0" smtClean="0"/>
              <a:t>શારીરિક સંબંધ દરમિયાન રક્તસ્ત્રાવ થવો </a:t>
            </a:r>
            <a:endParaRPr lang="en-IN" sz="2400" dirty="0" smtClean="0"/>
          </a:p>
          <a:p>
            <a:pPr lvl="0" algn="just">
              <a:lnSpc>
                <a:spcPct val="150000"/>
              </a:lnSpc>
            </a:pPr>
            <a:endParaRPr lang="en-US" dirty="0" smtClean="0"/>
          </a:p>
        </p:txBody>
      </p:sp>
      <p:graphicFrame>
        <p:nvGraphicFramePr>
          <p:cNvPr id="56322" name="Object 2"/>
          <p:cNvGraphicFramePr>
            <a:graphicFrameLocks noChangeAspect="1"/>
          </p:cNvGraphicFramePr>
          <p:nvPr/>
        </p:nvGraphicFramePr>
        <p:xfrm>
          <a:off x="228600" y="228600"/>
          <a:ext cx="1074738" cy="1066800"/>
        </p:xfrm>
        <a:graphic>
          <a:graphicData uri="http://schemas.openxmlformats.org/presentationml/2006/ole">
            <p:oleObj spid="_x0000_s9218" name="Document" r:id="rId5" imgW="547633" imgH="553284" progId="Word.Documen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On-screen Show (4:3)</PresentationFormat>
  <Paragraphs>57</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ગર્ભાશયના મુખનું કેન્સર</vt:lpstr>
      <vt:lpstr>ગર્ભાશયના મુખનું કેન્સર શું છે?</vt:lpstr>
      <vt:lpstr>Slide 3</vt:lpstr>
      <vt:lpstr>ગર્ભાશયના મુખનું કેન્સર થવાના જોખમો  </vt:lpstr>
      <vt:lpstr>Slide 5</vt:lpstr>
      <vt:lpstr>Slide 6</vt:lpstr>
      <vt:lpstr>Slide 7</vt:lpstr>
      <vt:lpstr>ગર્ભાશય ના મુખનું કેન્સર થવાના લક્ષણો</vt:lpstr>
      <vt:lpstr>Slide 9</vt:lpstr>
      <vt:lpstr>Slide 10</vt:lpstr>
      <vt:lpstr>Slide 11</vt:lpstr>
      <vt:lpstr>ગર્ભાશય ના મુખના કેન્સરથી કેવીરીતે બચી શકાય</vt:lpstr>
      <vt:lpstr>પ્રાથમિક નિવારણ</vt:lpstr>
      <vt:lpstr>Slide 14</vt:lpstr>
      <vt:lpstr>Slide 15</vt:lpstr>
      <vt:lpstr>Slide 16</vt:lpstr>
      <vt:lpstr>અન્ય નિવારણ</vt:lpstr>
      <vt:lpstr>Slide 18</vt:lpstr>
      <vt:lpstr>Slide 19</vt:lpstr>
      <vt:lpstr>પેપ સ્મીયર ટેસ્ટ શું છે</vt:lpstr>
      <vt:lpstr>Slide 21</vt:lpstr>
      <vt:lpstr>સ્ક્રીનીંગ ટેસ્ટ શું છે?</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cp:revision>
  <dcterms:created xsi:type="dcterms:W3CDTF">2006-08-16T00:00:00Z</dcterms:created>
  <dcterms:modified xsi:type="dcterms:W3CDTF">2020-05-02T12:42:43Z</dcterms:modified>
</cp:coreProperties>
</file>