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package" Target="../embeddings/Microsoft_Office_Word_Document10.docx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package" Target="../embeddings/Microsoft_Office_Word_Document1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Microsoft_Office_Word_Document12.docx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Microsoft_Office_Word_Document14.docx"/><Relationship Id="rId5" Type="http://schemas.openxmlformats.org/officeDocument/2006/relationships/image" Target="../media/image7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package" Target="../embeddings/Microsoft_Office_Word_Document15.docx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package" Target="../embeddings/Microsoft_Office_Word_Document17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18.docx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package" Target="../embeddings/Microsoft_Office_Word_Document20.docx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Word_Document4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Office_Word_Document6.docx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package" Target="../embeddings/Microsoft_Office_Word_Document7.docx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package" Target="../embeddings/Microsoft_Office_Word_Document9.docx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3600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gu-IN" sz="6600" dirty="0" smtClean="0"/>
              <a:t>સ્તનનું કેન્સર</a:t>
            </a:r>
            <a:endParaRPr lang="en-US" sz="6600" dirty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609600" y="609600"/>
          <a:ext cx="1371600" cy="1360488"/>
        </p:xfrm>
        <a:graphic>
          <a:graphicData uri="http://schemas.openxmlformats.org/presentationml/2006/ole">
            <p:oleObj spid="_x0000_s1026" name="Document" r:id="rId3" imgW="547633" imgH="553284" progId="Word.Document.12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2209800" y="5105400"/>
            <a:ext cx="4800600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gu-IN" sz="2400" dirty="0" smtClean="0"/>
              <a:t>કુંડારીયા કેન્સર પ્રિવેંશન ફાઉન્ડેશન 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gu-IN" sz="2000" dirty="0" smtClean="0"/>
              <a:t>ડિવિઝન ઓફ રાજકોટ કેન્સર સોસાયટી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HP\Desktop\7955586-fat-woman-eating-a-hamburg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8600"/>
            <a:ext cx="3733800" cy="3124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1219200"/>
            <a:ext cx="48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gu-IN" sz="2400" dirty="0" smtClean="0"/>
              <a:t>ચરબીયુક્ત ખોરાક</a:t>
            </a:r>
            <a:endParaRPr lang="en-IN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gu-IN" sz="2400" dirty="0" smtClean="0"/>
              <a:t>તનાવવાળી</a:t>
            </a:r>
            <a:r>
              <a:rPr lang="en-IN" sz="2400" dirty="0" smtClean="0"/>
              <a:t> </a:t>
            </a:r>
            <a:r>
              <a:rPr lang="gu-IN" sz="2400" dirty="0" smtClean="0"/>
              <a:t>અને</a:t>
            </a:r>
            <a:r>
              <a:rPr lang="en-IN" sz="2400" dirty="0" smtClean="0"/>
              <a:t> </a:t>
            </a:r>
            <a:r>
              <a:rPr lang="gu-IN" sz="2400" dirty="0" smtClean="0"/>
              <a:t>અનિયમિત જિંદગી</a:t>
            </a:r>
            <a:endParaRPr lang="en-IN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gu-IN" sz="2400" dirty="0" smtClean="0"/>
              <a:t>ધુમ્રપાન</a:t>
            </a:r>
            <a:endParaRPr lang="en-IN" sz="2400" dirty="0" smtClean="0"/>
          </a:p>
          <a:p>
            <a:r>
              <a:rPr lang="gu-IN" dirty="0" smtClean="0"/>
              <a:t> </a:t>
            </a:r>
            <a:endParaRPr lang="en-IN" dirty="0" smtClean="0"/>
          </a:p>
          <a:p>
            <a:endParaRPr lang="en-US" dirty="0"/>
          </a:p>
        </p:txBody>
      </p:sp>
      <p:pic>
        <p:nvPicPr>
          <p:cNvPr id="32771" name="Picture 3" descr="C:\Users\HP\Desktop\breast-cancer-s16-woman-taking-pi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733800"/>
            <a:ext cx="3795712" cy="257923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48200" y="4419600"/>
            <a:ext cx="4062331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gu-IN" sz="2400" dirty="0" smtClean="0"/>
              <a:t>ગર્ભનિરોધક ગોળીઓ</a:t>
            </a:r>
            <a:endParaRPr lang="en-IN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gu-IN" sz="2400" dirty="0" smtClean="0"/>
              <a:t>હોર્મોન્સની વધારે દવાઓ લેવી</a:t>
            </a:r>
            <a:endParaRPr lang="en-US" sz="2400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10242" name="Document" r:id="rId5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gu-IN" dirty="0" smtClean="0"/>
              <a:t>સ્તન કેન્સરથી કેવીરીતે બચી શકાય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5257800"/>
            <a:ext cx="5410200" cy="1143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gu-IN" sz="2400" dirty="0" smtClean="0"/>
              <a:t>નિયમિત કસરત કરવી</a:t>
            </a:r>
            <a:endParaRPr lang="en-IN" sz="2400" dirty="0" smtClean="0"/>
          </a:p>
          <a:p>
            <a:pPr algn="just">
              <a:lnSpc>
                <a:spcPct val="150000"/>
              </a:lnSpc>
            </a:pPr>
            <a:r>
              <a:rPr lang="gu-IN" sz="2400" dirty="0" smtClean="0"/>
              <a:t>વજન સપ્રમાણ જાળવી રાખવું</a:t>
            </a:r>
            <a:endParaRPr lang="en-IN" sz="2400" dirty="0" smtClean="0"/>
          </a:p>
          <a:p>
            <a:pPr lvl="0" algn="just">
              <a:lnSpc>
                <a:spcPct val="150000"/>
              </a:lnSpc>
              <a:buNone/>
            </a:pPr>
            <a:r>
              <a:rPr lang="gu-IN" sz="2400" dirty="0" smtClean="0"/>
              <a:t>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4" name="Picture 2" descr="C:\Users\HP\Desktop\breast-cancer-s23-women-running-on-bea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981200"/>
            <a:ext cx="4485565" cy="3048000"/>
          </a:xfrm>
          <a:prstGeom prst="rect">
            <a:avLst/>
          </a:prstGeom>
          <a:noFill/>
        </p:spPr>
      </p:pic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11266" name="Document" r:id="rId4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HP\Desktop\downlo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191000"/>
            <a:ext cx="2743200" cy="21907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0" y="5105400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gu-IN" sz="2400" dirty="0" smtClean="0"/>
              <a:t>દારૂ અને સિગારેટ નું વ્યસન</a:t>
            </a:r>
            <a:r>
              <a:rPr lang="en-IN" sz="2400" dirty="0" smtClean="0"/>
              <a:t> </a:t>
            </a:r>
            <a:r>
              <a:rPr lang="gu-IN" sz="2400" dirty="0" smtClean="0"/>
              <a:t>ના કરવું</a:t>
            </a:r>
            <a:endParaRPr lang="en-IN" sz="2400" dirty="0" smtClean="0"/>
          </a:p>
        </p:txBody>
      </p:sp>
      <p:pic>
        <p:nvPicPr>
          <p:cNvPr id="33796" name="Picture 4" descr="C:\Users\HP\Desktop\550_1021886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81000"/>
            <a:ext cx="2819400" cy="2819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267200" y="838200"/>
            <a:ext cx="356059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gu-IN" sz="2400" dirty="0" smtClean="0"/>
              <a:t>બાળકને સ્તનપાન કરાવવું </a:t>
            </a:r>
            <a:endParaRPr lang="en-IN" sz="2400" dirty="0" smtClean="0"/>
          </a:p>
        </p:txBody>
      </p:sp>
      <p:pic>
        <p:nvPicPr>
          <p:cNvPr id="33797" name="Picture 5" descr="C:\Users\HP\Desktop\DigitalPills-5792518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438399"/>
            <a:ext cx="1447800" cy="201083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0" y="3276600"/>
            <a:ext cx="327685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gu-IN" sz="2400" dirty="0" smtClean="0"/>
              <a:t>હોર્મોનલ ટ્રીટમેન્ટ ટાળવી</a:t>
            </a:r>
            <a:endParaRPr lang="en-US" sz="2400" dirty="0" smtClean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12290" name="Document" r:id="rId6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/>
          <a:lstStyle/>
          <a:p>
            <a:r>
              <a:rPr lang="gu-IN" dirty="0" smtClean="0"/>
              <a:t>સ્તન કેન્સર ના લક્ષણો</a:t>
            </a:r>
            <a:endParaRPr lang="en-US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13314" name="Document" r:id="rId3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HP\Desktop\stock-photo-uneven-breasts-different-sizes-243679090.jpg"/>
          <p:cNvPicPr>
            <a:picLocks noChangeAspect="1" noChangeArrowheads="1"/>
          </p:cNvPicPr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1295400" y="152400"/>
            <a:ext cx="3048000" cy="304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416424" y="914400"/>
            <a:ext cx="4727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gu-IN" sz="2400" dirty="0" smtClean="0"/>
              <a:t>સ્તન ના કદ અને આકાર મા ફેરફાર </a:t>
            </a:r>
            <a:endParaRPr lang="en-US" sz="2400" dirty="0" smtClean="0"/>
          </a:p>
        </p:txBody>
      </p:sp>
      <p:pic>
        <p:nvPicPr>
          <p:cNvPr id="36867" name="Picture 3" descr="C:\Users\HP\Desktop\1c83c13ba50b6a8a9fedeffc780fd67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981200"/>
            <a:ext cx="2406650" cy="289822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91000" y="3124200"/>
            <a:ext cx="199605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gu-IN" sz="2400" dirty="0" smtClean="0"/>
              <a:t>બગલ મા ગાંઠ</a:t>
            </a:r>
            <a:endParaRPr lang="en-US" sz="2400" dirty="0" smtClean="0"/>
          </a:p>
        </p:txBody>
      </p:sp>
      <p:pic>
        <p:nvPicPr>
          <p:cNvPr id="6" name="Picture 2" descr="C:\Users\HP\Desktop\prevention-of-breast-cancer2.jpg"/>
          <p:cNvPicPr>
            <a:picLocks noChangeAspect="1" noChangeArrowheads="1"/>
          </p:cNvPicPr>
          <p:nvPr/>
        </p:nvPicPr>
        <p:blipFill>
          <a:blip r:embed="rId5"/>
          <a:srcRect t="6264"/>
          <a:stretch>
            <a:fillRect/>
          </a:stretch>
        </p:blipFill>
        <p:spPr bwMode="auto">
          <a:xfrm>
            <a:off x="685800" y="3891789"/>
            <a:ext cx="3686320" cy="296621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0" y="5486400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u-IN" sz="2400" dirty="0" smtClean="0"/>
              <a:t>સ્તન મા ગાંઠ</a:t>
            </a:r>
            <a:endParaRPr lang="en-US" sz="2400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14338" name="Document" r:id="rId6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HP\Desktop\Inverted-nip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038600"/>
            <a:ext cx="5781124" cy="2057400"/>
          </a:xfrm>
          <a:prstGeom prst="rect">
            <a:avLst/>
          </a:prstGeom>
          <a:noFill/>
        </p:spPr>
      </p:pic>
      <p:pic>
        <p:nvPicPr>
          <p:cNvPr id="37891" name="Picture 3" descr="C:\Users\HP\Desktop\06_cancer_symptoms_bloody_discharge_large.jpg"/>
          <p:cNvPicPr>
            <a:picLocks noChangeAspect="1" noChangeArrowheads="1"/>
          </p:cNvPicPr>
          <p:nvPr/>
        </p:nvPicPr>
        <p:blipFill>
          <a:blip r:embed="rId4" cstate="print"/>
          <a:srcRect b="9048"/>
          <a:stretch>
            <a:fillRect/>
          </a:stretch>
        </p:blipFill>
        <p:spPr bwMode="auto">
          <a:xfrm>
            <a:off x="5105400" y="609600"/>
            <a:ext cx="3733800" cy="2286000"/>
          </a:xfrm>
          <a:prstGeom prst="rect">
            <a:avLst/>
          </a:prstGeom>
          <a:noFill/>
        </p:spPr>
      </p:pic>
      <p:pic>
        <p:nvPicPr>
          <p:cNvPr id="37892" name="Picture 4" descr="C:\Users\HP\Desktop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685800"/>
            <a:ext cx="3657600" cy="2362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447800" y="3124200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u-IN" sz="2400" dirty="0" smtClean="0"/>
              <a:t>નારંગી ની છાલ જેવી કડક અને ખરબચડી</a:t>
            </a:r>
            <a:r>
              <a:rPr lang="en-IN" sz="2400" dirty="0" smtClean="0"/>
              <a:t> </a:t>
            </a:r>
            <a:r>
              <a:rPr lang="gu-IN" sz="2400" dirty="0" smtClean="0"/>
              <a:t>ચામડી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029200" y="30480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u-IN" sz="2400" dirty="0" smtClean="0"/>
              <a:t>નીપલ માંથી રક્ત કે રક્તરંગી પ્રવાહી નીકળવું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895600" y="6172200"/>
            <a:ext cx="411522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gu-IN" sz="2400" dirty="0" smtClean="0"/>
              <a:t>નીપલ અંદર ની તરફ થઇ જવી</a:t>
            </a:r>
            <a:endParaRPr lang="en-US" sz="2400" dirty="0" smtClean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15362" name="Document" r:id="rId6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r>
              <a:rPr lang="gu-IN" dirty="0" smtClean="0"/>
              <a:t>સ્તન કેન્સર ની પ્રારંભિક તપાસ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752600"/>
            <a:ext cx="7498080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gu-IN" dirty="0" smtClean="0"/>
              <a:t>સ્તન ની સ્વયં તપાસ</a:t>
            </a:r>
            <a:endParaRPr lang="en-IN" dirty="0" smtClean="0"/>
          </a:p>
          <a:p>
            <a:pPr>
              <a:lnSpc>
                <a:spcPct val="150000"/>
              </a:lnSpc>
            </a:pPr>
            <a:r>
              <a:rPr lang="gu-IN" dirty="0" smtClean="0"/>
              <a:t>મેમોગ્રાફી </a:t>
            </a:r>
            <a:endParaRPr lang="en-US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16386" name="Document" r:id="rId3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HP\Desktop\breast-cancer-s2-breast-cancer-illustr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8001000" cy="4858252"/>
          </a:xfrm>
          <a:prstGeom prst="rect">
            <a:avLst/>
          </a:prstGeom>
          <a:noFill/>
        </p:spPr>
      </p:pic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17410" name="Document" r:id="rId4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self_exam_breast_cance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057400"/>
            <a:ext cx="1487424" cy="1475232"/>
          </a:xfrm>
          <a:prstGeom prst="rect">
            <a:avLst/>
          </a:prstGeom>
          <a:noFill/>
        </p:spPr>
      </p:pic>
      <p:pic>
        <p:nvPicPr>
          <p:cNvPr id="2050" name="Picture 2" descr="C:\Users\HP\Desktop\breast_cancer_-_Copy_4_-_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057400"/>
            <a:ext cx="1493837" cy="1481137"/>
          </a:xfrm>
          <a:prstGeom prst="rect">
            <a:avLst/>
          </a:prstGeom>
          <a:noFill/>
        </p:spPr>
      </p:pic>
      <p:pic>
        <p:nvPicPr>
          <p:cNvPr id="2051" name="Picture 3" descr="C:\Users\HP\Desktop\breast_cancer_-_Cop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057400"/>
            <a:ext cx="1487487" cy="1481137"/>
          </a:xfrm>
          <a:prstGeom prst="rect">
            <a:avLst/>
          </a:prstGeom>
          <a:noFill/>
        </p:spPr>
      </p:pic>
      <p:pic>
        <p:nvPicPr>
          <p:cNvPr id="2052" name="Picture 4" descr="C:\Users\HP\Desktop\breast_cancer-Copy-3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4572000"/>
            <a:ext cx="1500187" cy="1474787"/>
          </a:xfrm>
          <a:prstGeom prst="rect">
            <a:avLst/>
          </a:prstGeom>
          <a:noFill/>
        </p:spPr>
      </p:pic>
      <p:pic>
        <p:nvPicPr>
          <p:cNvPr id="2053" name="Picture 5" descr="C:\Users\HP\Desktop\breast_cancer_-_Copy_5_-_Copy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4495800"/>
            <a:ext cx="1504950" cy="1474787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0" y="457200"/>
            <a:ext cx="6553200" cy="960438"/>
          </a:xfrm>
        </p:spPr>
        <p:txBody>
          <a:bodyPr>
            <a:normAutofit/>
          </a:bodyPr>
          <a:lstStyle/>
          <a:p>
            <a:pPr algn="ctr"/>
            <a:r>
              <a:rPr lang="gu-IN" dirty="0" smtClean="0"/>
              <a:t>સ્તન ની સ્વયં તપાસ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629400" y="1524000"/>
            <a:ext cx="12192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Step 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62400" y="1524000"/>
            <a:ext cx="12192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Step 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14600" y="4038600"/>
            <a:ext cx="12192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Step 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86400" y="3962400"/>
            <a:ext cx="12192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Step 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71600" y="1524000"/>
            <a:ext cx="12192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Step 1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18434" name="Document" r:id="rId8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dirty="0" smtClean="0"/>
              <a:t>મેમોગ્રાફી શું છે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47888" cy="5486400"/>
          </a:xfrm>
        </p:spPr>
        <p:txBody>
          <a:bodyPr>
            <a:normAutofit fontScale="77500" lnSpcReduction="20000"/>
          </a:bodyPr>
          <a:lstStyle/>
          <a:p>
            <a:pPr lvl="0" algn="just">
              <a:lnSpc>
                <a:spcPct val="160000"/>
              </a:lnSpc>
            </a:pPr>
            <a:r>
              <a:rPr lang="gu-IN" dirty="0" smtClean="0"/>
              <a:t>મેમોગ્રાફી એટલે સ્તનનો એક પ્રકાર નો એક્સ-રે.</a:t>
            </a:r>
            <a:endParaRPr lang="en-US" dirty="0" smtClean="0"/>
          </a:p>
          <a:p>
            <a:pPr lvl="0" algn="just">
              <a:lnSpc>
                <a:spcPct val="160000"/>
              </a:lnSpc>
            </a:pPr>
            <a:r>
              <a:rPr lang="gu-IN" dirty="0" smtClean="0"/>
              <a:t>આ માટે પ્રચલિત એક્સ-રે મશીન કરતા અલગજ અતિ આધુનિક મશીન હોય છે.</a:t>
            </a:r>
            <a:endParaRPr lang="en-US" dirty="0" smtClean="0"/>
          </a:p>
          <a:p>
            <a:pPr lvl="0" algn="just">
              <a:lnSpc>
                <a:spcPct val="160000"/>
              </a:lnSpc>
            </a:pPr>
            <a:r>
              <a:rPr lang="gu-IN" dirty="0" smtClean="0"/>
              <a:t>મેમોગ્રાફીની સાથે સ્તનની સોનોગ્રાફી કરવાથી વધુ ચોક્કસ નિદાન થાય છે.</a:t>
            </a:r>
            <a:endParaRPr lang="en-US" dirty="0" smtClean="0"/>
          </a:p>
          <a:p>
            <a:pPr lvl="0" algn="just">
              <a:lnSpc>
                <a:spcPct val="160000"/>
              </a:lnSpc>
            </a:pPr>
            <a:r>
              <a:rPr lang="gu-IN" dirty="0" smtClean="0"/>
              <a:t>બંને તપાસ એકબીજાની પુરક છે અને સાથે કરાવવી જરૂરી છે.</a:t>
            </a:r>
            <a:endParaRPr lang="en-US" dirty="0" smtClean="0"/>
          </a:p>
          <a:p>
            <a:pPr lvl="0" algn="just">
              <a:lnSpc>
                <a:spcPct val="160000"/>
              </a:lnSpc>
            </a:pPr>
            <a:r>
              <a:rPr lang="gu-IN" dirty="0" smtClean="0"/>
              <a:t>આમ સ્તનનો એક્સ-રે, મેમોગ્રાફી તથા સોનોગ્રાફીની સંયુક્ત તપાસને મેમોસોનોગ્રફી કહેવામાં આવે છે.</a:t>
            </a:r>
            <a:endParaRPr lang="en-US" dirty="0" smtClean="0"/>
          </a:p>
          <a:p>
            <a:pPr algn="just">
              <a:lnSpc>
                <a:spcPct val="160000"/>
              </a:lnSpc>
              <a:buNone/>
            </a:pPr>
            <a:endParaRPr lang="en-US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19458" name="Document" r:id="rId3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u-IN" sz="4400" dirty="0" smtClean="0"/>
              <a:t>સ્તનનું કેન્સર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095488" cy="5410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gu-IN" dirty="0" smtClean="0"/>
              <a:t>સ્તનનું કેન્સર એ ભારતીય સ્ત્રીઓમાં જોવા મળતું સૌથી સામાન્ય કેન્સર છે. </a:t>
            </a:r>
            <a:endParaRPr lang="en-IN" dirty="0" smtClean="0"/>
          </a:p>
          <a:p>
            <a:pPr algn="just">
              <a:lnSpc>
                <a:spcPct val="150000"/>
              </a:lnSpc>
            </a:pPr>
            <a:r>
              <a:rPr lang="gu-IN" dirty="0" smtClean="0"/>
              <a:t>ભારતમાં ૨૦૧૮ માં સ્તન કેન્સર ના ૧,૬૨,૪૬૮ નવા કેસ તથા ૮૭,૦૯૦ મૃત્યુ નોંધાયા છે.</a:t>
            </a:r>
            <a:endParaRPr lang="en-IN" dirty="0" smtClean="0"/>
          </a:p>
          <a:p>
            <a:pPr algn="just">
              <a:lnSpc>
                <a:spcPct val="150000"/>
              </a:lnSpc>
            </a:pPr>
            <a:r>
              <a:rPr lang="gu-IN" dirty="0" smtClean="0"/>
              <a:t>શહેરમાં રહેતી સ્ત્રીઓમાં સ્તન કેન્સર નું જોખમ ગામડામાં રહેતી સ્ત્રીઓ કરતા વધારે છે. </a:t>
            </a:r>
            <a:endParaRPr lang="en-US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2050" name="Document" r:id="rId3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HP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57200"/>
            <a:ext cx="4038600" cy="6019800"/>
          </a:xfrm>
          <a:prstGeom prst="rect">
            <a:avLst/>
          </a:prstGeom>
          <a:noFill/>
        </p:spPr>
      </p:pic>
      <p:pic>
        <p:nvPicPr>
          <p:cNvPr id="35843" name="Picture 3" descr="C:\Users\HP\Desktop\breast-cancer-s5-3d-mammogram.jpg"/>
          <p:cNvPicPr>
            <a:picLocks noChangeAspect="1" noChangeArrowheads="1"/>
          </p:cNvPicPr>
          <p:nvPr/>
        </p:nvPicPr>
        <p:blipFill>
          <a:blip r:embed="rId4"/>
          <a:srcRect l="9736" r="7505"/>
          <a:stretch>
            <a:fillRect/>
          </a:stretch>
        </p:blipFill>
        <p:spPr bwMode="auto">
          <a:xfrm>
            <a:off x="914400" y="381000"/>
            <a:ext cx="3886200" cy="3190875"/>
          </a:xfrm>
          <a:prstGeom prst="rect">
            <a:avLst/>
          </a:prstGeom>
          <a:noFill/>
        </p:spPr>
      </p:pic>
      <p:pic>
        <p:nvPicPr>
          <p:cNvPr id="35844" name="Picture 4" descr="C:\Users\HP\Desktop\breast-cancer-s5-woman-getting-breast-ultrasoun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886200"/>
            <a:ext cx="4030000" cy="2738438"/>
          </a:xfrm>
          <a:prstGeom prst="rect">
            <a:avLst/>
          </a:prstGeom>
          <a:noFill/>
        </p:spPr>
      </p:pic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20482" name="Document" r:id="rId6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dirty="0" smtClean="0"/>
              <a:t>સ્તન નું કેન્સર શું છે?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71688" cy="5257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gu-IN" dirty="0" smtClean="0"/>
              <a:t>સ્તન નું કેન્સર એ સ્તન ની કોશિકાઓમાં શરુ થતી મેલિગ્નન્ટ ગાંઠ  (એવી ગાંઠ જે અન્ય કોશિકાઓ પર આક્રમણ તથા શરીરના અન્ય ભાગો પર ફેલાવાની ક્ષમતા ધરાવે) છે.</a:t>
            </a:r>
            <a:endParaRPr lang="en-IN" dirty="0" smtClean="0"/>
          </a:p>
          <a:p>
            <a:pPr algn="just">
              <a:lnSpc>
                <a:spcPct val="150000"/>
              </a:lnSpc>
            </a:pPr>
            <a:r>
              <a:rPr lang="gu-IN" dirty="0" smtClean="0"/>
              <a:t>સ્તન નું કેન્સર સ્ત્રી તથા પુરુષો બંને ને થઇ શકે પરંતુ સૌથી વધારે તે સ્ત્રીઓમાં જોવા મળે છે.</a:t>
            </a:r>
            <a:endParaRPr lang="en-US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3074" name="Document" r:id="rId3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18750" t="17778" r="26875" b="6667"/>
          <a:stretch>
            <a:fillRect/>
          </a:stretch>
        </p:blipFill>
        <p:spPr bwMode="auto">
          <a:xfrm>
            <a:off x="1371600" y="1066800"/>
            <a:ext cx="7010400" cy="525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4098" name="Document" r:id="rId4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gu-IN" dirty="0" smtClean="0"/>
              <a:t>સ્તન કેન્સર ના જોખમી પરિબળો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943088" cy="4114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gu-IN" b="1" dirty="0" smtClean="0"/>
              <a:t>સ્તન કેન્સરના ના બદલી શકાતા જોખમી પરિબળો</a:t>
            </a:r>
            <a:r>
              <a:rPr lang="en-IN" b="1" dirty="0" smtClean="0"/>
              <a:t> :</a:t>
            </a:r>
          </a:p>
          <a:p>
            <a:pPr algn="just">
              <a:lnSpc>
                <a:spcPct val="150000"/>
              </a:lnSpc>
              <a:buNone/>
            </a:pPr>
            <a:endParaRPr lang="en-IN" dirty="0" smtClean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5122" name="Document" r:id="rId3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04800"/>
            <a:ext cx="2895600" cy="2590800"/>
          </a:xfrm>
          <a:prstGeom prst="rect">
            <a:avLst/>
          </a:prstGeom>
          <a:noFill/>
        </p:spPr>
      </p:pic>
      <p:pic>
        <p:nvPicPr>
          <p:cNvPr id="1027" name="Picture 3" descr="C:\Users\HP\Desktop\112482918-smiling-middle-aged-woman-waving-hand-looking-at-camera-older-mature-lady-in-glasses-making-video-b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752600"/>
            <a:ext cx="3545430" cy="2362200"/>
          </a:xfrm>
          <a:prstGeom prst="rect">
            <a:avLst/>
          </a:prstGeom>
          <a:noFill/>
        </p:spPr>
      </p:pic>
      <p:pic>
        <p:nvPicPr>
          <p:cNvPr id="1028" name="Picture 4" descr="C:\Users\HP\Desktop\34008404.jpg"/>
          <p:cNvPicPr>
            <a:picLocks noChangeAspect="1" noChangeArrowheads="1"/>
          </p:cNvPicPr>
          <p:nvPr/>
        </p:nvPicPr>
        <p:blipFill>
          <a:blip r:embed="rId5" cstate="print"/>
          <a:srcRect b="10081"/>
          <a:stretch>
            <a:fillRect/>
          </a:stretch>
        </p:blipFill>
        <p:spPr bwMode="auto">
          <a:xfrm>
            <a:off x="1447800" y="3581400"/>
            <a:ext cx="3276600" cy="2667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29200" y="533400"/>
            <a:ext cx="152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gu-IN" sz="2400" dirty="0" smtClean="0"/>
              <a:t>જાતિ </a:t>
            </a:r>
            <a:r>
              <a:rPr lang="en-IN" sz="2400" dirty="0" smtClean="0"/>
              <a:t>: </a:t>
            </a:r>
            <a:r>
              <a:rPr lang="gu-IN" sz="2400" dirty="0" smtClean="0"/>
              <a:t>સ્ત્રી</a:t>
            </a:r>
            <a:endParaRPr lang="en-IN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867400" y="4267200"/>
            <a:ext cx="2616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u-IN" sz="2400" dirty="0" smtClean="0"/>
              <a:t>ઉંમર</a:t>
            </a:r>
            <a:r>
              <a:rPr lang="en-IN" sz="2400" dirty="0" smtClean="0"/>
              <a:t> : </a:t>
            </a:r>
            <a:r>
              <a:rPr lang="gu-IN" sz="2400" dirty="0" smtClean="0"/>
              <a:t>૪૫-૬૫ વર્ષ</a:t>
            </a:r>
            <a:r>
              <a:rPr lang="en-IN" sz="2400" dirty="0" smtClean="0"/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953000" y="5638800"/>
            <a:ext cx="2422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u-IN" sz="2400" dirty="0" smtClean="0"/>
              <a:t>પારિવારિક વારસો</a:t>
            </a:r>
            <a:endParaRPr lang="en-US" sz="2400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6146" name="Document" r:id="rId6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C:\Users\HP\Desktop\p-1-women-finally-get-a-menstruation-emoj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C:\Users\HP\Desktop\p-1-women-finally-get-a-menstruation-emoj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HP\Desktop\period-emoji-in15495348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81000"/>
            <a:ext cx="3124200" cy="3119319"/>
          </a:xfrm>
          <a:prstGeom prst="rect">
            <a:avLst/>
          </a:prstGeom>
          <a:noFill/>
        </p:spPr>
      </p:pic>
      <p:pic>
        <p:nvPicPr>
          <p:cNvPr id="5" name="Picture 2" descr="C:\Users\HP\Desktop\prevention-of-breast-cancer2.jpg"/>
          <p:cNvPicPr>
            <a:picLocks noChangeAspect="1" noChangeArrowheads="1"/>
          </p:cNvPicPr>
          <p:nvPr/>
        </p:nvPicPr>
        <p:blipFill>
          <a:blip r:embed="rId4"/>
          <a:srcRect t="6977"/>
          <a:stretch>
            <a:fillRect/>
          </a:stretch>
        </p:blipFill>
        <p:spPr bwMode="auto">
          <a:xfrm>
            <a:off x="4419600" y="3581400"/>
            <a:ext cx="4379508" cy="304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495800" y="685800"/>
            <a:ext cx="44278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u-IN" sz="2400" dirty="0" smtClean="0"/>
              <a:t>માસિક</a:t>
            </a:r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gu-IN" sz="2400" dirty="0" smtClean="0"/>
              <a:t>શરૂઆત સમય કરતા વહેલી અને</a:t>
            </a:r>
            <a:r>
              <a:rPr lang="en-IN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gu-IN" sz="2400" dirty="0" smtClean="0"/>
              <a:t>સમય કરતા મોડું બંધ થવું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14400" y="5334000"/>
            <a:ext cx="3228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u-IN" sz="2400" dirty="0" smtClean="0"/>
              <a:t>એક સ્તનમાં કેન્સર હોય </a:t>
            </a:r>
            <a:endParaRPr lang="en-US" sz="2400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7170" name="Document" r:id="rId5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153400" cy="2819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gu-IN" b="1" dirty="0" smtClean="0"/>
              <a:t>સ્તન કેન્સરના</a:t>
            </a:r>
            <a:r>
              <a:rPr lang="en-IN" b="1" dirty="0" smtClean="0"/>
              <a:t> </a:t>
            </a:r>
            <a:r>
              <a:rPr lang="gu-IN" b="1" dirty="0" smtClean="0"/>
              <a:t>બદલી શકતા જોખમી પરિબળો</a:t>
            </a:r>
            <a:r>
              <a:rPr lang="en-IN" b="1" dirty="0" smtClean="0"/>
              <a:t> :</a:t>
            </a: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8194" name="Document" r:id="rId3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HP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"/>
            <a:ext cx="3505200" cy="233255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343400" y="1524000"/>
            <a:ext cx="48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gu-IN" sz="2400" dirty="0" smtClean="0"/>
              <a:t>બાળક ન થયા હોય</a:t>
            </a:r>
            <a:endParaRPr lang="en-IN" sz="2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gu-IN" sz="2400" dirty="0" smtClean="0"/>
              <a:t>૩૦ વર્ષ પછી પ્રથમ બાળક થયું હોય </a:t>
            </a:r>
            <a:endParaRPr lang="en-IN" sz="2400" dirty="0" smtClean="0"/>
          </a:p>
          <a:p>
            <a:endParaRPr lang="en-US" dirty="0"/>
          </a:p>
        </p:txBody>
      </p:sp>
      <p:pic>
        <p:nvPicPr>
          <p:cNvPr id="31747" name="Picture 3" descr="C:\Users\HP\Desktop\downloa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886200"/>
            <a:ext cx="3664262" cy="2438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4953000"/>
            <a:ext cx="387958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gu-IN" sz="2400" dirty="0" smtClean="0"/>
              <a:t>બાળકને સ્તનપાન ના કરાવવું</a:t>
            </a:r>
            <a:endParaRPr lang="en-IN" sz="2400" dirty="0" smtClean="0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28600" y="228600"/>
          <a:ext cx="1074738" cy="1066800"/>
        </p:xfrm>
        <a:graphic>
          <a:graphicData uri="http://schemas.openxmlformats.org/presentationml/2006/ole">
            <p:oleObj spid="_x0000_s9218" name="Document" r:id="rId5" imgW="547633" imgH="55328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On-screen Show (4:3)</PresentationFormat>
  <Paragraphs>57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Document</vt:lpstr>
      <vt:lpstr>સ્તનનું કેન્સર</vt:lpstr>
      <vt:lpstr>સ્તનનું કેન્સર </vt:lpstr>
      <vt:lpstr>સ્તન નું કેન્સર શું છે?</vt:lpstr>
      <vt:lpstr>Slide 4</vt:lpstr>
      <vt:lpstr>સ્તન કેન્સર ના જોખમી પરિબળો</vt:lpstr>
      <vt:lpstr>Slide 6</vt:lpstr>
      <vt:lpstr>Slide 7</vt:lpstr>
      <vt:lpstr>Slide 8</vt:lpstr>
      <vt:lpstr>Slide 9</vt:lpstr>
      <vt:lpstr>Slide 10</vt:lpstr>
      <vt:lpstr>સ્તન કેન્સરથી કેવીરીતે બચી શકાય</vt:lpstr>
      <vt:lpstr>Slide 12</vt:lpstr>
      <vt:lpstr>સ્તન કેન્સર ના લક્ષણો</vt:lpstr>
      <vt:lpstr>Slide 14</vt:lpstr>
      <vt:lpstr>Slide 15</vt:lpstr>
      <vt:lpstr>સ્તન કેન્સર ની પ્રારંભિક તપાસ </vt:lpstr>
      <vt:lpstr>Slide 17</vt:lpstr>
      <vt:lpstr>સ્તન ની સ્વયં તપાસ</vt:lpstr>
      <vt:lpstr>મેમોગ્રાફી શું છે 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સ્તનનું કેન્સર</dc:title>
  <dc:creator>HP</dc:creator>
  <cp:lastModifiedBy>HP</cp:lastModifiedBy>
  <cp:revision>1</cp:revision>
  <dcterms:created xsi:type="dcterms:W3CDTF">2006-08-16T00:00:00Z</dcterms:created>
  <dcterms:modified xsi:type="dcterms:W3CDTF">2020-05-02T12:40:31Z</dcterms:modified>
</cp:coreProperties>
</file>